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notesMasterIdLst>
    <p:notesMasterId r:id="rId13"/>
  </p:notesMasterIdLst>
  <p:sldSz cx="12191695" cy="6858000"/>
  <p:notesSz cx="6858000" cy="12191695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7111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highly_detailed_cinematic_abstract_emblem_scene_batch_1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5806440" cy="6309360"/>
          </a:xfrm>
          <a:prstGeom prst="rect">
            <a:avLst/>
          </a:prstGeom>
          <a:solidFill>
            <a:srgbClr val="07111F">
              <a:alpha val="96000"/>
            </a:srgbClr>
          </a:solidFill>
          <a:ln w="12700">
            <a:solidFill>
              <a:srgbClr val="07111F">
                <a:alpha val="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4" name="Text 1"/>
          <p:cNvSpPr/>
          <p:nvPr/>
        </p:nvSpPr>
        <p:spPr>
          <a:xfrm>
            <a:off x="658368" y="566928"/>
            <a:ext cx="201168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F5F8FF"/>
                </a:solidFill>
              </a:rPr>
              <a:t>Jus 9</a:t>
            </a:r>
            <a:endParaRPr lang="en-US" sz="2500" dirty="0"/>
          </a:p>
        </p:txBody>
      </p:sp>
      <p:sp>
        <p:nvSpPr>
          <p:cNvPr id="5" name="Text 2"/>
          <p:cNvSpPr/>
          <p:nvPr/>
        </p:nvSpPr>
        <p:spPr>
          <a:xfrm>
            <a:off x="676656" y="1097280"/>
            <a:ext cx="242316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00" dirty="0">
                <a:solidFill>
                  <a:srgbClr val="F5F8FF"/>
                </a:solidFill>
              </a:rPr>
              <a:t>Tecnologia Jurídica</a:t>
            </a:r>
            <a:endParaRPr lang="en-US" sz="1000" dirty="0"/>
          </a:p>
        </p:txBody>
      </p:sp>
      <p:sp>
        <p:nvSpPr>
          <p:cNvPr id="6" name="Text 3"/>
          <p:cNvSpPr/>
          <p:nvPr/>
        </p:nvSpPr>
        <p:spPr>
          <a:xfrm>
            <a:off x="658368" y="1874520"/>
            <a:ext cx="4800600" cy="128016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r>
              <a:rPr sz="3200">
                <a:solidFill>
                  <a:srgbClr val="F5F8FF"/>
                </a:solidFill>
              </a:rPr>
              <a:t>Direito, tecnologia, MVP e I.A Generativa Multimodal Jurista</a:t>
            </a:r>
          </a:p>
          <a:p>
            <a:r>
              <a:rPr sz="3200">
                <a:solidFill>
                  <a:srgbClr val="F5F8FF"/>
                </a:solidFill>
              </a:rPr>
              <a:t>com governança humana e revisão humana</a:t>
            </a:r>
          </a:p>
        </p:txBody>
      </p:sp>
      <p:sp>
        <p:nvSpPr>
          <p:cNvPr id="7" name="Shape 4"/>
          <p:cNvSpPr/>
          <p:nvPr/>
        </p:nvSpPr>
        <p:spPr>
          <a:xfrm>
            <a:off x="676656" y="3337560"/>
            <a:ext cx="2240280" cy="0"/>
          </a:xfrm>
          <a:prstGeom prst="line">
            <a:avLst/>
          </a:prstGeom>
          <a:noFill/>
          <a:ln w="17780">
            <a:solidFill>
              <a:srgbClr val="D8A642"/>
            </a:solidFill>
            <a:prstDash val="solid"/>
          </a:ln>
        </p:spPr>
        <p:txBody>
          <a:bodyPr/>
          <a:p/>
        </p:txBody>
      </p:sp>
      <p:sp>
        <p:nvSpPr>
          <p:cNvPr id="8" name="Text 5"/>
          <p:cNvSpPr/>
          <p:nvPr/>
        </p:nvSpPr>
        <p:spPr>
          <a:xfrm>
            <a:off x="676656" y="3584448"/>
            <a:ext cx="43891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dirty="0">
                <a:solidFill>
                  <a:srgbClr val="F5C54E"/>
                </a:solidFill>
              </a:rPr>
              <a:t>Pitch Deck · Web Summit Rio 2026</a:t>
            </a:r>
            <a:endParaRPr lang="en-US" sz="1500" dirty="0"/>
          </a:p>
        </p:txBody>
      </p:sp>
      <p:sp>
        <p:nvSpPr>
          <p:cNvPr id="9" name="Text 6"/>
          <p:cNvSpPr/>
          <p:nvPr/>
        </p:nvSpPr>
        <p:spPr>
          <a:xfrm>
            <a:off x="676656" y="4251960"/>
            <a:ext cx="448056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r>
              <a:rPr sz="1700">
                <a:solidFill>
                  <a:srgbClr val="F5F8FF"/>
                </a:solidFill>
              </a:rPr>
              <a:t>Legaltech brasileira em fase de MVP e validação institucional, com presença pública instalável como aplicativo web/PWA, Jus 9 Verde e Laboratório para estudantes.</a:t>
            </a:r>
          </a:p>
        </p:txBody>
      </p:sp>
      <p:sp>
        <p:nvSpPr>
          <p:cNvPr id="10" name="Text 7"/>
          <p:cNvSpPr/>
          <p:nvPr/>
        </p:nvSpPr>
        <p:spPr>
          <a:xfrm>
            <a:off x="457200" y="6473952"/>
            <a:ext cx="64008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B4C3D7"/>
                </a:solidFill>
              </a:rPr>
              <a:t>© Jus 9 Tecnologia Jurídica — software livre, autoria preservada</a:t>
            </a:r>
            <a:endParaRPr lang="en-US" sz="750" dirty="0"/>
          </a:p>
        </p:txBody>
      </p:sp>
      <p:sp>
        <p:nvSpPr>
          <p:cNvPr id="11" name="Text 8"/>
          <p:cNvSpPr/>
          <p:nvPr/>
        </p:nvSpPr>
        <p:spPr>
          <a:xfrm>
            <a:off x="11155680" y="6419088"/>
            <a:ext cx="5029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00" b="1" dirty="0">
                <a:solidFill>
                  <a:srgbClr val="F5C54E"/>
                </a:solidFill>
              </a:rPr>
              <a:t>01</a:t>
            </a:r>
            <a:endParaRPr lang="en-US" sz="9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07111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high_end_corporate_boardroom_law_finance_meeti.png">    </p:cNvPr>
          <p:cNvPicPr>
            <a:picLocks noChangeAspect="1"/>
          </p:cNvPicPr>
          <p:nvPr/>
        </p:nvPicPr>
        <p:blipFill>
          <a:blip r:embed="rId1">
            <a:alphaModFix amt="62000"/>
          </a:blip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66928" y="384048"/>
            <a:ext cx="658368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400" b="1" dirty="0">
                <a:solidFill>
                  <a:srgbClr val="F5F8FF"/>
                </a:solidFill>
              </a:rPr>
              <a:t>O que buscamos</a:t>
            </a:r>
            <a:endParaRPr lang="en-US" sz="2400" dirty="0"/>
          </a:p>
        </p:txBody>
      </p:sp>
      <p:sp>
        <p:nvSpPr>
          <p:cNvPr id="4" name="Text 1"/>
          <p:cNvSpPr/>
          <p:nvPr/>
        </p:nvSpPr>
        <p:spPr>
          <a:xfrm>
            <a:off x="585216" y="841248"/>
            <a:ext cx="621792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dirty="0">
                <a:solidFill>
                  <a:srgbClr val="F5F8FF"/>
                </a:solidFill>
              </a:rPr>
              <a:t>Investidores, parceiros e validação estratégica</a:t>
            </a:r>
            <a:endParaRPr lang="en-US" sz="1050" dirty="0"/>
          </a:p>
        </p:txBody>
      </p:sp>
      <p:sp>
        <p:nvSpPr>
          <p:cNvPr id="5" name="Shape 2"/>
          <p:cNvSpPr/>
          <p:nvPr/>
        </p:nvSpPr>
        <p:spPr>
          <a:xfrm>
            <a:off x="566928" y="1143000"/>
            <a:ext cx="1874520" cy="0"/>
          </a:xfrm>
          <a:prstGeom prst="line">
            <a:avLst/>
          </a:prstGeom>
          <a:noFill/>
          <a:ln w="17780">
            <a:solidFill>
              <a:srgbClr val="D8A642"/>
            </a:solidFill>
            <a:prstDash val="solid"/>
          </a:ln>
        </p:spPr>
        <p:txBody>
          <a:bodyPr/>
          <a:p/>
        </p:txBody>
      </p:sp>
      <p:sp>
        <p:nvSpPr>
          <p:cNvPr id="6" name="Text 3"/>
          <p:cNvSpPr/>
          <p:nvPr/>
        </p:nvSpPr>
        <p:spPr>
          <a:xfrm>
            <a:off x="749808" y="1417320"/>
            <a:ext cx="6400800" cy="324612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r>
              <a:rPr sz="2000">
                <a:solidFill>
                  <a:srgbClr val="F5F8FF"/>
                </a:solidFill>
              </a:rPr>
              <a:t>Conversas com investidores pre-seed alinhados a legaltech, IA responsável e impacto social.</a:t>
            </a:r>
          </a:p>
          <a:p>
            <a:r>
              <a:rPr sz="2000">
                <a:solidFill>
                  <a:srgbClr val="F5F8FF"/>
                </a:solidFill>
              </a:rPr>
              <a:t>Parcerias com escritórios, cursos, instituições, eventos, empresas e apoiadores.</a:t>
            </a:r>
          </a:p>
          <a:p>
            <a:r>
              <a:rPr sz="2000">
                <a:solidFill>
                  <a:srgbClr val="F5F8FF"/>
                </a:solidFill>
              </a:rPr>
              <a:t>Mentoria em produto, métricas, go-to-market, segurança, privacidade e escala.</a:t>
            </a:r>
          </a:p>
          <a:p>
            <a:r>
              <a:rPr sz="2000">
                <a:solidFill>
                  <a:srgbClr val="F5F8FF"/>
                </a:solidFill>
              </a:rPr>
              <a:t>Clientes-piloto para validar casos de uso e gerar tração real.</a:t>
            </a:r>
          </a:p>
          <a:p>
            <a:r>
              <a:rPr sz="2000">
                <a:solidFill>
                  <a:srgbClr val="F5F8FF"/>
                </a:solidFill>
              </a:rPr>
              <a:t>Apoio para documentos públicos, QR Codes, PWA, Web Summit e próximos pilotos.</a:t>
            </a:r>
          </a:p>
        </p:txBody>
      </p:sp>
      <p:sp>
        <p:nvSpPr>
          <p:cNvPr id="7" name="Shape 4"/>
          <p:cNvSpPr/>
          <p:nvPr/>
        </p:nvSpPr>
        <p:spPr>
          <a:xfrm>
            <a:off x="749808" y="5148072"/>
            <a:ext cx="4800600" cy="310896"/>
          </a:xfrm>
          <a:prstGeom prst="roundRect">
            <a:avLst>
              <a:gd name="adj" fmla="val 23529"/>
            </a:avLst>
          </a:prstGeom>
          <a:solidFill>
            <a:srgbClr val="10263D"/>
          </a:solidFill>
          <a:ln w="8890">
            <a:solidFill>
              <a:srgbClr val="D8A642">
                <a:alpha val="6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8" name="Text 5"/>
          <p:cNvSpPr/>
          <p:nvPr/>
        </p:nvSpPr>
        <p:spPr>
          <a:xfrm>
            <a:off x="850392" y="5225796"/>
            <a:ext cx="4599432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r>
              <a:rPr>
                <a:solidFill>
                  <a:srgbClr val="A5DAFA"/>
                </a:solidFill>
              </a:rPr>
              <a:t>Pedido inicial: relacionamento, validação, mentoria e captação a definir</a:t>
            </a:r>
          </a:p>
        </p:txBody>
      </p:sp>
      <p:sp>
        <p:nvSpPr>
          <p:cNvPr id="9" name="Text 6"/>
          <p:cNvSpPr/>
          <p:nvPr/>
        </p:nvSpPr>
        <p:spPr>
          <a:xfrm>
            <a:off x="457200" y="6473952"/>
            <a:ext cx="64008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B4C3D7"/>
                </a:solidFill>
              </a:rPr>
              <a:t>© Jus 9 Tecnologia Jurídica — software livre, autoria preservada</a:t>
            </a:r>
            <a:endParaRPr lang="en-US" sz="750" dirty="0"/>
          </a:p>
        </p:txBody>
      </p:sp>
      <p:sp>
        <p:nvSpPr>
          <p:cNvPr id="10" name="Text 7"/>
          <p:cNvSpPr/>
          <p:nvPr/>
        </p:nvSpPr>
        <p:spPr>
          <a:xfrm>
            <a:off x="11155680" y="6419088"/>
            <a:ext cx="5029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00" b="1" dirty="0">
                <a:solidFill>
                  <a:srgbClr val="F5C54E"/>
                </a:solidFill>
              </a:rPr>
              <a:t>10</a:t>
            </a:r>
            <a:endParaRPr lang="en-US" sz="9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07111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highly_detailed_cinematic_abstract_emblem_scene_batch_1.png">    </p:cNvPr>
          <p:cNvPicPr>
            <a:picLocks noChangeAspect="1"/>
          </p:cNvPicPr>
          <p:nvPr/>
        </p:nvPicPr>
        <p:blipFill>
          <a:blip r:embed="rId1">
            <a:alphaModFix amt="88000"/>
          </a:blip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58368" y="713232"/>
            <a:ext cx="54864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F5F8FF"/>
                </a:solidFill>
              </a:rPr>
              <a:t>Jus 9 Tecnologia Jurídica</a:t>
            </a:r>
            <a:endParaRPr lang="en-US" sz="2400" dirty="0"/>
          </a:p>
        </p:txBody>
      </p:sp>
      <p:sp>
        <p:nvSpPr>
          <p:cNvPr id="4" name="Text 1"/>
          <p:cNvSpPr/>
          <p:nvPr/>
        </p:nvSpPr>
        <p:spPr>
          <a:xfrm>
            <a:off x="658368" y="1828800"/>
            <a:ext cx="6400800" cy="96012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r>
              <a:rPr sz="3200">
                <a:solidFill>
                  <a:srgbClr val="F5F8FF"/>
                </a:solidFill>
              </a:rPr>
              <a:t>O futuro é justo quando tecnologia, responsabilidade e revisão humana caminham juntas.</a:t>
            </a:r>
          </a:p>
        </p:txBody>
      </p:sp>
      <p:sp>
        <p:nvSpPr>
          <p:cNvPr id="5" name="Text 2"/>
          <p:cNvSpPr/>
          <p:nvPr/>
        </p:nvSpPr>
        <p:spPr>
          <a:xfrm>
            <a:off x="694944" y="3977640"/>
            <a:ext cx="530352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r>
              <a:rPr sz="1800">
                <a:solidFill>
                  <a:srgbClr val="F5F8FF"/>
                </a:solidFill>
              </a:rPr>
              <a:t>Contato: Clovis Mariano da Costa · Fundador</a:t>
            </a:r>
          </a:p>
          <a:p>
            <a:r>
              <a:rPr sz="1800">
                <a:solidFill>
                  <a:srgbClr val="F5F8FF"/>
                </a:solidFill>
              </a:rPr>
              <a:t>Web Summit Rio 2026 · Legaltech brasileira · Fase MVP / Pre-seed</a:t>
            </a:r>
          </a:p>
          <a:p>
            <a:r>
              <a:rPr sz="1800">
                <a:solidFill>
                  <a:srgbClr val="F5F8FF"/>
                </a:solidFill>
              </a:rPr>
              <a:t>MVPs: https://jus9tecnologia.com.br/mvp.html#demos-jus9</a:t>
            </a:r>
          </a:p>
          <a:p>
            <a:r>
              <a:rPr sz="1800">
                <a:solidFill>
                  <a:srgbClr val="F5F8FF"/>
                </a:solidFill>
              </a:rPr>
              <a:t>App web: https://jus9tecnologia.com.br/instalar-app.html</a:t>
            </a:r>
          </a:p>
          <a:p>
            <a:r>
              <a:rPr sz="1800">
                <a:solidFill>
                  <a:srgbClr val="F5F8FF"/>
                </a:solidFill>
              </a:rPr>
              <a:t>Investimentos: https://investimentos.jus9tecnologia.com.br/web-summit</a:t>
            </a:r>
          </a:p>
        </p:txBody>
      </p:sp>
      <p:sp>
        <p:nvSpPr>
          <p:cNvPr id="6" name="Shape 3"/>
          <p:cNvSpPr/>
          <p:nvPr/>
        </p:nvSpPr>
        <p:spPr>
          <a:xfrm>
            <a:off x="694944" y="5120640"/>
            <a:ext cx="3931920" cy="310896"/>
          </a:xfrm>
          <a:prstGeom prst="roundRect">
            <a:avLst>
              <a:gd name="adj" fmla="val 23529"/>
            </a:avLst>
          </a:prstGeom>
          <a:solidFill>
            <a:srgbClr val="10263D"/>
          </a:solidFill>
          <a:ln w="8890">
            <a:solidFill>
              <a:srgbClr val="D8A642">
                <a:alpha val="6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7" name="Text 4"/>
          <p:cNvSpPr/>
          <p:nvPr/>
        </p:nvSpPr>
        <p:spPr>
          <a:xfrm>
            <a:off x="795528" y="5198364"/>
            <a:ext cx="3730752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850" b="1" dirty="0">
                <a:solidFill>
                  <a:srgbClr val="B4C3D7"/>
                </a:solidFill>
              </a:rPr>
              <a:t>© Jus 9 Tecnologia Jurídica — autoria preservada</a:t>
            </a:r>
            <a:endParaRPr lang="en-US" sz="850" dirty="0"/>
          </a:p>
        </p:txBody>
      </p:sp>
      <p:sp>
        <p:nvSpPr>
          <p:cNvPr id="8" name="Text 5"/>
          <p:cNvSpPr/>
          <p:nvPr/>
        </p:nvSpPr>
        <p:spPr>
          <a:xfrm>
            <a:off x="457200" y="6473952"/>
            <a:ext cx="64008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B4C3D7"/>
                </a:solidFill>
              </a:rPr>
              <a:t>© Jus 9 Tecnologia Jurídica — software livre, autoria preservada</a:t>
            </a:r>
            <a:endParaRPr lang="en-US" sz="750" dirty="0"/>
          </a:p>
        </p:txBody>
      </p:sp>
      <p:sp>
        <p:nvSpPr>
          <p:cNvPr id="9" name="Text 6"/>
          <p:cNvSpPr/>
          <p:nvPr/>
        </p:nvSpPr>
        <p:spPr>
          <a:xfrm>
            <a:off x="11155680" y="6419088"/>
            <a:ext cx="5029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00" b="1" dirty="0">
                <a:solidFill>
                  <a:srgbClr val="F5C54E"/>
                </a:solidFill>
              </a:rPr>
              <a:t>11</a:t>
            </a:r>
            <a:endParaRPr lang="en-US" sz="9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07111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6928" y="384048"/>
            <a:ext cx="658368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400" b="1" dirty="0">
                <a:solidFill>
                  <a:srgbClr val="F5F8FF"/>
                </a:solidFill>
              </a:rPr>
              <a:t>O problema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585216" y="841248"/>
            <a:ext cx="621792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>
                <a:solidFill>
                  <a:srgbClr val="F5F8FF"/>
                </a:solidFill>
              </a:rPr>
              <a:t>O Direito ainda é difícil, lento e desigual para muitos públicos</a:t>
            </a:r>
          </a:p>
        </p:txBody>
      </p:sp>
      <p:sp>
        <p:nvSpPr>
          <p:cNvPr id="4" name="Shape 2"/>
          <p:cNvSpPr/>
          <p:nvPr/>
        </p:nvSpPr>
        <p:spPr>
          <a:xfrm>
            <a:off x="566928" y="1143000"/>
            <a:ext cx="1874520" cy="0"/>
          </a:xfrm>
          <a:prstGeom prst="line">
            <a:avLst/>
          </a:prstGeom>
          <a:noFill/>
          <a:ln w="17780">
            <a:solidFill>
              <a:srgbClr val="D8A642"/>
            </a:solidFill>
            <a:prstDash val="solid"/>
          </a:ln>
        </p:spPr>
        <p:txBody>
          <a:bodyPr/>
          <a:p/>
        </p:txBody>
      </p:sp>
      <p:pic>
        <p:nvPicPr>
          <p:cNvPr id="5" name="Image 0" descr="/mnt/data/a_cinematic_high_end_corporate_tech_office_scene_portrait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26680" y="1143000"/>
            <a:ext cx="3886200" cy="4736592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13232" y="1627632"/>
            <a:ext cx="6217920" cy="33375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r>
              <a:rPr sz="2000">
                <a:solidFill>
                  <a:srgbClr val="F5F8FF"/>
                </a:solidFill>
              </a:rPr>
              <a:t>Informação jurídica dispersa, técnica e pouco acessível.</a:t>
            </a:r>
          </a:p>
          <a:p>
            <a:r>
              <a:rPr sz="2000">
                <a:solidFill>
                  <a:srgbClr val="F5F8FF"/>
                </a:solidFill>
              </a:rPr>
              <a:t>Profissionais lidam com tarefas repetitivas, prazos e documentação fragmentada.</a:t>
            </a:r>
          </a:p>
          <a:p>
            <a:r>
              <a:rPr sz="2000">
                <a:solidFill>
                  <a:srgbClr val="F5F8FF"/>
                </a:solidFill>
              </a:rPr>
              <a:t>Estudantes e cidadãos precisam de orientação segura, sem substituir profissionais habilitados.</a:t>
            </a:r>
          </a:p>
          <a:p>
            <a:r>
              <a:rPr sz="2000">
                <a:solidFill>
                  <a:srgbClr val="F5F8FF"/>
                </a:solidFill>
              </a:rPr>
              <a:t>IA no Direito exige governança humana, revisão humana, segurança da informação e respeito às instituições.</a:t>
            </a:r>
          </a:p>
        </p:txBody>
      </p:sp>
      <p:sp>
        <p:nvSpPr>
          <p:cNvPr id="7" name="Shape 4"/>
          <p:cNvSpPr/>
          <p:nvPr/>
        </p:nvSpPr>
        <p:spPr>
          <a:xfrm>
            <a:off x="713232" y="5230368"/>
            <a:ext cx="4114800" cy="310896"/>
          </a:xfrm>
          <a:prstGeom prst="roundRect">
            <a:avLst>
              <a:gd name="adj" fmla="val 23529"/>
            </a:avLst>
          </a:prstGeom>
          <a:solidFill>
            <a:srgbClr val="10263D"/>
          </a:solidFill>
          <a:ln w="8890">
            <a:solidFill>
              <a:srgbClr val="D8A642">
                <a:alpha val="6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8" name="Text 5"/>
          <p:cNvSpPr/>
          <p:nvPr/>
        </p:nvSpPr>
        <p:spPr>
          <a:xfrm>
            <a:off x="813816" y="5308092"/>
            <a:ext cx="3913632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r>
              <a:rPr>
                <a:solidFill>
                  <a:srgbClr val="A5DAFA"/>
                </a:solidFill>
              </a:rPr>
              <a:t>Dor central: acesso + confiança + produtividade + segurança</a:t>
            </a:r>
          </a:p>
        </p:txBody>
      </p:sp>
      <p:sp>
        <p:nvSpPr>
          <p:cNvPr id="9" name="Text 6"/>
          <p:cNvSpPr/>
          <p:nvPr/>
        </p:nvSpPr>
        <p:spPr>
          <a:xfrm>
            <a:off x="457200" y="6473952"/>
            <a:ext cx="64008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B4C3D7"/>
                </a:solidFill>
              </a:rPr>
              <a:t>© Jus 9 Tecnologia Jurídica — software livre, autoria preservada</a:t>
            </a:r>
            <a:endParaRPr lang="en-US" sz="750" dirty="0"/>
          </a:p>
        </p:txBody>
      </p:sp>
      <p:sp>
        <p:nvSpPr>
          <p:cNvPr id="10" name="Text 7"/>
          <p:cNvSpPr/>
          <p:nvPr/>
        </p:nvSpPr>
        <p:spPr>
          <a:xfrm>
            <a:off x="11155680" y="6419088"/>
            <a:ext cx="5029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00" b="1" dirty="0">
                <a:solidFill>
                  <a:srgbClr val="F5C54E"/>
                </a:solidFill>
              </a:rPr>
              <a:t>02</a:t>
            </a:r>
            <a:endParaRPr lang="en-US" sz="9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7111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wide_highly_detailed_futuristic_conceptual_illu.png">    </p:cNvPr>
          <p:cNvPicPr>
            <a:picLocks noChangeAspect="1"/>
          </p:cNvPicPr>
          <p:nvPr/>
        </p:nvPicPr>
        <p:blipFill>
          <a:blip r:embed="rId1">
            <a:alphaModFix amt="35000"/>
          </a:blip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66928" y="384048"/>
            <a:ext cx="658368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400" b="1" dirty="0">
                <a:solidFill>
                  <a:srgbClr val="F5F8FF"/>
                </a:solidFill>
              </a:rPr>
              <a:t>A solução Jus 9</a:t>
            </a:r>
            <a:endParaRPr lang="en-US" sz="2400" dirty="0"/>
          </a:p>
        </p:txBody>
      </p:sp>
      <p:sp>
        <p:nvSpPr>
          <p:cNvPr id="4" name="Text 1"/>
          <p:cNvSpPr/>
          <p:nvPr/>
        </p:nvSpPr>
        <p:spPr>
          <a:xfrm>
            <a:off x="585216" y="841248"/>
            <a:ext cx="621792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>
                <a:solidFill>
                  <a:srgbClr val="F5F8FF"/>
                </a:solidFill>
              </a:rPr>
              <a:t>Um ecossistema jurídico, tecnológico, educativo e social</a:t>
            </a:r>
          </a:p>
        </p:txBody>
      </p:sp>
      <p:sp>
        <p:nvSpPr>
          <p:cNvPr id="5" name="Shape 2"/>
          <p:cNvSpPr/>
          <p:nvPr/>
        </p:nvSpPr>
        <p:spPr>
          <a:xfrm>
            <a:off x="566928" y="1143000"/>
            <a:ext cx="1874520" cy="0"/>
          </a:xfrm>
          <a:prstGeom prst="line">
            <a:avLst/>
          </a:prstGeom>
          <a:noFill/>
          <a:ln w="17780">
            <a:solidFill>
              <a:srgbClr val="D8A642"/>
            </a:solidFill>
            <a:prstDash val="solid"/>
          </a:ln>
        </p:spPr>
        <p:txBody>
          <a:bodyPr/>
          <a:p/>
        </p:txBody>
      </p:sp>
      <p:sp>
        <p:nvSpPr>
          <p:cNvPr id="6" name="Text 3"/>
          <p:cNvSpPr/>
          <p:nvPr/>
        </p:nvSpPr>
        <p:spPr>
          <a:xfrm>
            <a:off x="713232" y="1481328"/>
            <a:ext cx="6309360" cy="12070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r>
              <a:rPr sz="2000">
                <a:solidFill>
                  <a:srgbClr val="F5F8FF"/>
                </a:solidFill>
              </a:rPr>
              <a:t>A Jus 9 integra Direito, tecnologia e inteligência artificial em uma arquitetura de produtos, conteúdos, governança e serviços para apoiar o meio jurídico, a educação e a validação institucional.</a:t>
            </a:r>
          </a:p>
        </p:txBody>
      </p:sp>
      <p:sp>
        <p:nvSpPr>
          <p:cNvPr id="7" name="Text 4"/>
          <p:cNvSpPr/>
          <p:nvPr/>
        </p:nvSpPr>
        <p:spPr>
          <a:xfrm>
            <a:off x="786384" y="3154680"/>
            <a:ext cx="22402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F5C54E"/>
                </a:solidFill>
              </a:rPr>
              <a:t>01</a:t>
            </a:r>
            <a:endParaRPr lang="en-US" sz="3000" dirty="0"/>
          </a:p>
        </p:txBody>
      </p:sp>
      <p:sp>
        <p:nvSpPr>
          <p:cNvPr id="8" name="Text 5"/>
          <p:cNvSpPr/>
          <p:nvPr/>
        </p:nvSpPr>
        <p:spPr>
          <a:xfrm>
            <a:off x="786384" y="3685032"/>
            <a:ext cx="224028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r>
              <a:rPr sz="1800">
                <a:solidFill>
                  <a:srgbClr val="F5F8FF"/>
                </a:solidFill>
              </a:rPr>
              <a:t>I.A Generativa Multimodal Jurista</a:t>
            </a:r>
          </a:p>
        </p:txBody>
      </p:sp>
      <p:sp>
        <p:nvSpPr>
          <p:cNvPr id="9" name="Text 6"/>
          <p:cNvSpPr/>
          <p:nvPr/>
        </p:nvSpPr>
        <p:spPr>
          <a:xfrm>
            <a:off x="3337560" y="3154680"/>
            <a:ext cx="22402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F5C54E"/>
                </a:solidFill>
              </a:rPr>
              <a:t>02</a:t>
            </a:r>
            <a:endParaRPr lang="en-US" sz="3000" dirty="0"/>
          </a:p>
        </p:txBody>
      </p:sp>
      <p:sp>
        <p:nvSpPr>
          <p:cNvPr id="10" name="Text 7"/>
          <p:cNvSpPr/>
          <p:nvPr/>
        </p:nvSpPr>
        <p:spPr>
          <a:xfrm>
            <a:off x="3337560" y="3685032"/>
            <a:ext cx="224028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r>
              <a:rPr sz="1800">
                <a:solidFill>
                  <a:srgbClr val="F5F8FF"/>
                </a:solidFill>
              </a:rPr>
              <a:t>DAJ, MVP e documentação acessível</a:t>
            </a:r>
          </a:p>
        </p:txBody>
      </p:sp>
      <p:sp>
        <p:nvSpPr>
          <p:cNvPr id="11" name="Text 8"/>
          <p:cNvSpPr/>
          <p:nvPr/>
        </p:nvSpPr>
        <p:spPr>
          <a:xfrm>
            <a:off x="5897880" y="3154680"/>
            <a:ext cx="22402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F5C54E"/>
                </a:solidFill>
              </a:rPr>
              <a:t>03</a:t>
            </a:r>
            <a:endParaRPr lang="en-US" sz="3000" dirty="0"/>
          </a:p>
        </p:txBody>
      </p:sp>
      <p:sp>
        <p:nvSpPr>
          <p:cNvPr id="12" name="Text 9"/>
          <p:cNvSpPr/>
          <p:nvPr/>
        </p:nvSpPr>
        <p:spPr>
          <a:xfrm>
            <a:off x="5897880" y="3685032"/>
            <a:ext cx="224028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r>
              <a:rPr sz="1800">
                <a:solidFill>
                  <a:srgbClr val="F5F8FF"/>
                </a:solidFill>
              </a:rPr>
              <a:t>Governança humana, revisão e segurança</a:t>
            </a:r>
          </a:p>
        </p:txBody>
      </p:sp>
      <p:sp>
        <p:nvSpPr>
          <p:cNvPr id="13" name="Shape 10"/>
          <p:cNvSpPr/>
          <p:nvPr/>
        </p:nvSpPr>
        <p:spPr>
          <a:xfrm>
            <a:off x="786384" y="5074920"/>
            <a:ext cx="3429000" cy="310896"/>
          </a:xfrm>
          <a:prstGeom prst="roundRect">
            <a:avLst>
              <a:gd name="adj" fmla="val 23529"/>
            </a:avLst>
          </a:prstGeom>
          <a:solidFill>
            <a:srgbClr val="10263D"/>
          </a:solidFill>
          <a:ln w="8890">
            <a:solidFill>
              <a:srgbClr val="D8A642">
                <a:alpha val="6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4" name="Text 11"/>
          <p:cNvSpPr/>
          <p:nvPr/>
        </p:nvSpPr>
        <p:spPr>
          <a:xfrm>
            <a:off x="886968" y="5152644"/>
            <a:ext cx="3227832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r>
              <a:rPr>
                <a:solidFill>
                  <a:srgbClr val="A5DAFA"/>
                </a:solidFill>
              </a:rPr>
              <a:t>Princípio: a IA apoia; humanos revisam, decidem e respondem</a:t>
            </a:r>
          </a:p>
        </p:txBody>
      </p:sp>
      <p:sp>
        <p:nvSpPr>
          <p:cNvPr id="15" name="Text 12"/>
          <p:cNvSpPr/>
          <p:nvPr/>
        </p:nvSpPr>
        <p:spPr>
          <a:xfrm>
            <a:off x="457200" y="6473952"/>
            <a:ext cx="64008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B4C3D7"/>
                </a:solidFill>
              </a:rPr>
              <a:t>© Jus 9 Tecnologia Jurídica — software livre, autoria preservada</a:t>
            </a:r>
            <a:endParaRPr lang="en-US" sz="750" dirty="0"/>
          </a:p>
        </p:txBody>
      </p:sp>
      <p:sp>
        <p:nvSpPr>
          <p:cNvPr id="16" name="Text 13"/>
          <p:cNvSpPr/>
          <p:nvPr/>
        </p:nvSpPr>
        <p:spPr>
          <a:xfrm>
            <a:off x="11155680" y="6419088"/>
            <a:ext cx="5029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00" b="1" dirty="0">
                <a:solidFill>
                  <a:srgbClr val="F5C54E"/>
                </a:solidFill>
              </a:rPr>
              <a:t>03</a:t>
            </a:r>
            <a:endParaRPr lang="en-US" sz="9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7111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6928" y="384048"/>
            <a:ext cx="658368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400" b="1" dirty="0">
                <a:solidFill>
                  <a:srgbClr val="F5F8FF"/>
                </a:solidFill>
              </a:rPr>
              <a:t>Produto e MVP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585216" y="841248"/>
            <a:ext cx="621792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>
                <a:solidFill>
                  <a:srgbClr val="F5F8FF"/>
                </a:solidFill>
              </a:rPr>
              <a:t>MVP principal, demos e portas de entrada públicas</a:t>
            </a:r>
          </a:p>
        </p:txBody>
      </p:sp>
      <p:sp>
        <p:nvSpPr>
          <p:cNvPr id="4" name="Shape 2"/>
          <p:cNvSpPr/>
          <p:nvPr/>
        </p:nvSpPr>
        <p:spPr>
          <a:xfrm>
            <a:off x="566928" y="1143000"/>
            <a:ext cx="1874520" cy="0"/>
          </a:xfrm>
          <a:prstGeom prst="line">
            <a:avLst/>
          </a:prstGeom>
          <a:noFill/>
          <a:ln w="17780">
            <a:solidFill>
              <a:srgbClr val="D8A642"/>
            </a:solidFill>
            <a:prstDash val="solid"/>
          </a:ln>
        </p:spPr>
        <p:txBody>
          <a:bodyPr/>
          <a:p/>
        </p:txBody>
      </p:sp>
      <p:pic>
        <p:nvPicPr>
          <p:cNvPr id="5" name="Image 0" descr="/mnt/data/a_wide_cinematic_high_detail_digital_illustratio_portrait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26680" y="1170432"/>
            <a:ext cx="3886200" cy="4736592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49808" y="1508760"/>
            <a:ext cx="2514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>
                <a:solidFill>
                  <a:srgbClr val="F5F8FF"/>
                </a:solidFill>
              </a:rPr>
              <a:t>MVP principal</a:t>
            </a:r>
          </a:p>
        </p:txBody>
      </p:sp>
      <p:sp>
        <p:nvSpPr>
          <p:cNvPr id="7" name="Text 4"/>
          <p:cNvSpPr/>
          <p:nvPr/>
        </p:nvSpPr>
        <p:spPr>
          <a:xfrm>
            <a:off x="3337560" y="1508760"/>
            <a:ext cx="3520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r>
              <a:rPr sz="1300">
                <a:solidFill>
                  <a:srgbClr val="F5F8FF"/>
                </a:solidFill>
              </a:rPr>
              <a:t>Advogado / Defensor Público; DAJ, Agenda, Documentos, Workspace e IA Profissional demonstrativa</a:t>
            </a:r>
          </a:p>
        </p:txBody>
      </p:sp>
      <p:sp>
        <p:nvSpPr>
          <p:cNvPr id="8" name="Shape 5"/>
          <p:cNvSpPr/>
          <p:nvPr/>
        </p:nvSpPr>
        <p:spPr>
          <a:xfrm>
            <a:off x="749808" y="1837944"/>
            <a:ext cx="6309360" cy="0"/>
          </a:xfrm>
          <a:prstGeom prst="line">
            <a:avLst/>
          </a:prstGeom>
          <a:noFill/>
          <a:ln w="7620">
            <a:solidFill>
              <a:srgbClr val="2B3D54"/>
            </a:solidFill>
            <a:prstDash val="solid"/>
          </a:ln>
        </p:spPr>
        <p:txBody>
          <a:bodyPr/>
          <a:p/>
        </p:txBody>
      </p:sp>
      <p:sp>
        <p:nvSpPr>
          <p:cNvPr id="9" name="Text 6"/>
          <p:cNvSpPr/>
          <p:nvPr/>
        </p:nvSpPr>
        <p:spPr>
          <a:xfrm>
            <a:off x="749808" y="2130552"/>
            <a:ext cx="2514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>
                <a:solidFill>
                  <a:srgbClr val="F5F8FF"/>
                </a:solidFill>
              </a:rPr>
              <a:t>13 demos por perfil</a:t>
            </a:r>
          </a:p>
        </p:txBody>
      </p:sp>
      <p:sp>
        <p:nvSpPr>
          <p:cNvPr id="10" name="Text 7"/>
          <p:cNvSpPr/>
          <p:nvPr/>
        </p:nvSpPr>
        <p:spPr>
          <a:xfrm>
            <a:off x="3337560" y="2130552"/>
            <a:ext cx="3520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r>
              <a:rPr sz="1300">
                <a:solidFill>
                  <a:srgbClr val="F5F8FF"/>
                </a:solidFill>
              </a:rPr>
              <a:t>prévia para professor, estudante, cidadão, perito, investidor, escritórios, empresas, órgãos públicos e carreiras jurídicas</a:t>
            </a:r>
          </a:p>
        </p:txBody>
      </p:sp>
      <p:sp>
        <p:nvSpPr>
          <p:cNvPr id="11" name="Shape 8"/>
          <p:cNvSpPr/>
          <p:nvPr/>
        </p:nvSpPr>
        <p:spPr>
          <a:xfrm>
            <a:off x="749808" y="2459736"/>
            <a:ext cx="6309360" cy="0"/>
          </a:xfrm>
          <a:prstGeom prst="line">
            <a:avLst/>
          </a:prstGeom>
          <a:noFill/>
          <a:ln w="7620">
            <a:solidFill>
              <a:srgbClr val="2B3D54"/>
            </a:solidFill>
            <a:prstDash val="solid"/>
          </a:ln>
        </p:spPr>
        <p:txBody>
          <a:bodyPr/>
          <a:p/>
        </p:txBody>
      </p:sp>
      <p:sp>
        <p:nvSpPr>
          <p:cNvPr id="12" name="Text 9"/>
          <p:cNvSpPr/>
          <p:nvPr/>
        </p:nvSpPr>
        <p:spPr>
          <a:xfrm>
            <a:off x="749808" y="2752344"/>
            <a:ext cx="2514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>
                <a:solidFill>
                  <a:srgbClr val="F5F8FF"/>
                </a:solidFill>
              </a:rPr>
              <a:t>App web / PWA</a:t>
            </a:r>
          </a:p>
        </p:txBody>
      </p:sp>
      <p:sp>
        <p:nvSpPr>
          <p:cNvPr id="13" name="Text 10"/>
          <p:cNvSpPr/>
          <p:nvPr/>
        </p:nvSpPr>
        <p:spPr>
          <a:xfrm>
            <a:off x="3337560" y="2752344"/>
            <a:ext cx="3520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r>
              <a:rPr sz="1300">
                <a:solidFill>
                  <a:srgbClr val="F5F8FF"/>
                </a:solidFill>
              </a:rPr>
              <a:t>presença pública instalável no celular para demonstrar o ecossistema a parceiros e investidores</a:t>
            </a:r>
          </a:p>
        </p:txBody>
      </p:sp>
      <p:sp>
        <p:nvSpPr>
          <p:cNvPr id="14" name="Shape 11"/>
          <p:cNvSpPr/>
          <p:nvPr/>
        </p:nvSpPr>
        <p:spPr>
          <a:xfrm>
            <a:off x="749808" y="3081528"/>
            <a:ext cx="6309360" cy="0"/>
          </a:xfrm>
          <a:prstGeom prst="line">
            <a:avLst/>
          </a:prstGeom>
          <a:noFill/>
          <a:ln w="7620">
            <a:solidFill>
              <a:srgbClr val="2B3D54"/>
            </a:solidFill>
            <a:prstDash val="solid"/>
          </a:ln>
        </p:spPr>
        <p:txBody>
          <a:bodyPr/>
          <a:p/>
        </p:txBody>
      </p:sp>
      <p:sp>
        <p:nvSpPr>
          <p:cNvPr id="15" name="Text 12"/>
          <p:cNvSpPr/>
          <p:nvPr/>
        </p:nvSpPr>
        <p:spPr>
          <a:xfrm>
            <a:off x="749808" y="3374136"/>
            <a:ext cx="2514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>
                <a:solidFill>
                  <a:srgbClr val="F5F8FF"/>
                </a:solidFill>
              </a:rPr>
              <a:t>Jus 9 Verde</a:t>
            </a:r>
          </a:p>
        </p:txBody>
      </p:sp>
      <p:sp>
        <p:nvSpPr>
          <p:cNvPr id="16" name="Text 13"/>
          <p:cNvSpPr/>
          <p:nvPr/>
        </p:nvSpPr>
        <p:spPr>
          <a:xfrm>
            <a:off x="3337560" y="3374136"/>
            <a:ext cx="3520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r>
              <a:rPr sz="1300">
                <a:solidFill>
                  <a:srgbClr val="F5F8FF"/>
                </a:solidFill>
              </a:rPr>
              <a:t>Braço Forte Social: educação, comunidade, sustentabilidade e Charlie Echo Social</a:t>
            </a:r>
          </a:p>
        </p:txBody>
      </p:sp>
      <p:sp>
        <p:nvSpPr>
          <p:cNvPr id="17" name="Shape 14"/>
          <p:cNvSpPr/>
          <p:nvPr/>
        </p:nvSpPr>
        <p:spPr>
          <a:xfrm>
            <a:off x="749808" y="3703320"/>
            <a:ext cx="6309360" cy="0"/>
          </a:xfrm>
          <a:prstGeom prst="line">
            <a:avLst/>
          </a:prstGeom>
          <a:noFill/>
          <a:ln w="7620">
            <a:solidFill>
              <a:srgbClr val="2B3D54"/>
            </a:solidFill>
            <a:prstDash val="solid"/>
          </a:ln>
        </p:spPr>
        <p:txBody>
          <a:bodyPr/>
          <a:p/>
        </p:txBody>
      </p:sp>
      <p:sp>
        <p:nvSpPr>
          <p:cNvPr id="18" name="Text 15"/>
          <p:cNvSpPr/>
          <p:nvPr/>
        </p:nvSpPr>
        <p:spPr>
          <a:xfrm>
            <a:off x="749808" y="3995928"/>
            <a:ext cx="2514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>
                <a:solidFill>
                  <a:srgbClr val="F5F8FF"/>
                </a:solidFill>
              </a:rPr>
              <a:t>Laboratório</a:t>
            </a:r>
          </a:p>
        </p:txBody>
      </p:sp>
      <p:sp>
        <p:nvSpPr>
          <p:cNvPr id="19" name="Text 16"/>
          <p:cNvSpPr/>
          <p:nvPr/>
        </p:nvSpPr>
        <p:spPr>
          <a:xfrm>
            <a:off x="3337560" y="3995928"/>
            <a:ext cx="3520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r>
              <a:rPr sz="1300">
                <a:solidFill>
                  <a:srgbClr val="F5F8FF"/>
                </a:solidFill>
              </a:rPr>
              <a:t>espaço de estudantes e acadêmicos; primeira missão: publicar um Olá, Mundo</a:t>
            </a:r>
          </a:p>
        </p:txBody>
      </p:sp>
      <p:sp>
        <p:nvSpPr>
          <p:cNvPr id="20" name="Shape 17"/>
          <p:cNvSpPr/>
          <p:nvPr/>
        </p:nvSpPr>
        <p:spPr>
          <a:xfrm>
            <a:off x="749808" y="4325112"/>
            <a:ext cx="6309360" cy="0"/>
          </a:xfrm>
          <a:prstGeom prst="line">
            <a:avLst/>
          </a:prstGeom>
          <a:noFill/>
          <a:ln w="7620">
            <a:solidFill>
              <a:srgbClr val="2B3D54"/>
            </a:solidFill>
            <a:prstDash val="solid"/>
          </a:ln>
        </p:spPr>
        <p:txBody>
          <a:bodyPr/>
          <a:p/>
        </p:txBody>
      </p:sp>
      <p:sp>
        <p:nvSpPr>
          <p:cNvPr id="21" name="Shape 18"/>
          <p:cNvSpPr/>
          <p:nvPr/>
        </p:nvSpPr>
        <p:spPr>
          <a:xfrm>
            <a:off x="749808" y="5166360"/>
            <a:ext cx="3246120" cy="310896"/>
          </a:xfrm>
          <a:prstGeom prst="roundRect">
            <a:avLst>
              <a:gd name="adj" fmla="val 23529"/>
            </a:avLst>
          </a:prstGeom>
          <a:solidFill>
            <a:srgbClr val="10263D"/>
          </a:solidFill>
          <a:ln w="8890">
            <a:solidFill>
              <a:srgbClr val="D8A642">
                <a:alpha val="6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22" name="Text 19"/>
          <p:cNvSpPr/>
          <p:nvPr/>
        </p:nvSpPr>
        <p:spPr>
          <a:xfrm>
            <a:off x="850392" y="5244084"/>
            <a:ext cx="3044952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r>
              <a:rPr>
                <a:solidFill>
                  <a:srgbClr val="A5DAFA"/>
                </a:solidFill>
              </a:rPr>
              <a:t>Status: MVP em validação institucional; demos não recebem dados reais</a:t>
            </a:r>
          </a:p>
        </p:txBody>
      </p:sp>
      <p:sp>
        <p:nvSpPr>
          <p:cNvPr id="23" name="Text 20"/>
          <p:cNvSpPr/>
          <p:nvPr/>
        </p:nvSpPr>
        <p:spPr>
          <a:xfrm>
            <a:off x="457200" y="6473952"/>
            <a:ext cx="64008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B4C3D7"/>
                </a:solidFill>
              </a:rPr>
              <a:t>© Jus 9 Tecnologia Jurídica — software livre, autoria preservada</a:t>
            </a:r>
            <a:endParaRPr lang="en-US" sz="750" dirty="0"/>
          </a:p>
        </p:txBody>
      </p:sp>
      <p:sp>
        <p:nvSpPr>
          <p:cNvPr id="24" name="Text 21"/>
          <p:cNvSpPr/>
          <p:nvPr/>
        </p:nvSpPr>
        <p:spPr>
          <a:xfrm>
            <a:off x="11155680" y="6419088"/>
            <a:ext cx="5029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00" b="1" dirty="0">
                <a:solidFill>
                  <a:srgbClr val="F5C54E"/>
                </a:solidFill>
              </a:rPr>
              <a:t>04</a:t>
            </a:r>
            <a:endParaRPr lang="en-US" sz="9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7111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high_end_corporate_boardroom_law_finance_meeti.png">    </p:cNvPr>
          <p:cNvPicPr>
            <a:picLocks noChangeAspect="1"/>
          </p:cNvPicPr>
          <p:nvPr/>
        </p:nvPicPr>
        <p:blipFill>
          <a:blip r:embed="rId1">
            <a:alphaModFix amt="48000"/>
          </a:blip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66928" y="384048"/>
            <a:ext cx="658368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400" b="1" dirty="0">
                <a:solidFill>
                  <a:srgbClr val="F5F8FF"/>
                </a:solidFill>
              </a:rPr>
              <a:t>Públicos e mercado</a:t>
            </a:r>
            <a:endParaRPr lang="en-US" sz="2400" dirty="0"/>
          </a:p>
        </p:txBody>
      </p:sp>
      <p:sp>
        <p:nvSpPr>
          <p:cNvPr id="4" name="Text 1"/>
          <p:cNvSpPr/>
          <p:nvPr/>
        </p:nvSpPr>
        <p:spPr>
          <a:xfrm>
            <a:off x="585216" y="841248"/>
            <a:ext cx="621792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>
                <a:solidFill>
                  <a:srgbClr val="F5F8FF"/>
                </a:solidFill>
              </a:rPr>
              <a:t>Do estudante ao profissional jurídico, com braço social</a:t>
            </a:r>
          </a:p>
        </p:txBody>
      </p:sp>
      <p:sp>
        <p:nvSpPr>
          <p:cNvPr id="5" name="Shape 2"/>
          <p:cNvSpPr/>
          <p:nvPr/>
        </p:nvSpPr>
        <p:spPr>
          <a:xfrm>
            <a:off x="566928" y="1143000"/>
            <a:ext cx="1874520" cy="0"/>
          </a:xfrm>
          <a:prstGeom prst="line">
            <a:avLst/>
          </a:prstGeom>
          <a:noFill/>
          <a:ln w="17780">
            <a:solidFill>
              <a:srgbClr val="D8A642"/>
            </a:solidFill>
            <a:prstDash val="solid"/>
          </a:ln>
        </p:spPr>
        <p:txBody>
          <a:bodyPr/>
          <a:p/>
        </p:txBody>
      </p:sp>
      <p:sp>
        <p:nvSpPr>
          <p:cNvPr id="6" name="Text 3"/>
          <p:cNvSpPr/>
          <p:nvPr/>
        </p:nvSpPr>
        <p:spPr>
          <a:xfrm>
            <a:off x="713232" y="1417320"/>
            <a:ext cx="6675120" cy="107899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r>
              <a:rPr sz="1800">
                <a:solidFill>
                  <a:srgbClr val="F5F8FF"/>
                </a:solidFill>
              </a:rPr>
              <a:t>A Jus 9 nasce para servir o meio jurídico e públicos adjacentes: estudantes, advogados, defensores, professores, juristas, instituições, empresas, pesquisadores e cidadãos que precisam entender o Direito com segurança.</a:t>
            </a:r>
          </a:p>
        </p:txBody>
      </p:sp>
      <p:sp>
        <p:nvSpPr>
          <p:cNvPr id="7" name="Text 4"/>
          <p:cNvSpPr/>
          <p:nvPr/>
        </p:nvSpPr>
        <p:spPr>
          <a:xfrm>
            <a:off x="777240" y="2880360"/>
            <a:ext cx="219456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>
                <a:solidFill>
                  <a:srgbClr val="F5F8FF"/>
                </a:solidFill>
              </a:rPr>
              <a:t>Jurídico</a:t>
            </a:r>
          </a:p>
        </p:txBody>
      </p:sp>
      <p:sp>
        <p:nvSpPr>
          <p:cNvPr id="8" name="Text 5"/>
          <p:cNvSpPr/>
          <p:nvPr/>
        </p:nvSpPr>
        <p:spPr>
          <a:xfrm>
            <a:off x="777240" y="3410712"/>
            <a:ext cx="219456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r>
              <a:rPr sz="1600">
                <a:solidFill>
                  <a:srgbClr val="F5F8FF"/>
                </a:solidFill>
              </a:rPr>
              <a:t>advogados, defensores, escritórios e equipes</a:t>
            </a:r>
          </a:p>
        </p:txBody>
      </p:sp>
      <p:sp>
        <p:nvSpPr>
          <p:cNvPr id="9" name="Text 6"/>
          <p:cNvSpPr/>
          <p:nvPr/>
        </p:nvSpPr>
        <p:spPr>
          <a:xfrm>
            <a:off x="3154680" y="2880360"/>
            <a:ext cx="219456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>
                <a:solidFill>
                  <a:srgbClr val="F5F8FF"/>
                </a:solidFill>
              </a:rPr>
              <a:t>Educação</a:t>
            </a:r>
          </a:p>
        </p:txBody>
      </p:sp>
      <p:sp>
        <p:nvSpPr>
          <p:cNvPr id="10" name="Text 7"/>
          <p:cNvSpPr/>
          <p:nvPr/>
        </p:nvSpPr>
        <p:spPr>
          <a:xfrm>
            <a:off x="3154680" y="3410712"/>
            <a:ext cx="219456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r>
              <a:rPr sz="1600">
                <a:solidFill>
                  <a:srgbClr val="F5F8FF"/>
                </a:solidFill>
              </a:rPr>
              <a:t>estudantes, professores, cursos e Laboratório</a:t>
            </a:r>
          </a:p>
        </p:txBody>
      </p:sp>
      <p:sp>
        <p:nvSpPr>
          <p:cNvPr id="11" name="Text 8"/>
          <p:cNvSpPr/>
          <p:nvPr/>
        </p:nvSpPr>
        <p:spPr>
          <a:xfrm>
            <a:off x="5532120" y="2880360"/>
            <a:ext cx="219456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>
                <a:solidFill>
                  <a:srgbClr val="F5F8FF"/>
                </a:solidFill>
              </a:rPr>
              <a:t>Cidadania</a:t>
            </a:r>
          </a:p>
        </p:txBody>
      </p:sp>
      <p:sp>
        <p:nvSpPr>
          <p:cNvPr id="12" name="Text 9"/>
          <p:cNvSpPr/>
          <p:nvPr/>
        </p:nvSpPr>
        <p:spPr>
          <a:xfrm>
            <a:off x="5532120" y="3410712"/>
            <a:ext cx="219456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r>
              <a:rPr sz="1600">
                <a:solidFill>
                  <a:srgbClr val="F5F8FF"/>
                </a:solidFill>
              </a:rPr>
              <a:t>acesso à informação responsável e Jus 9 Verde</a:t>
            </a:r>
          </a:p>
        </p:txBody>
      </p:sp>
      <p:sp>
        <p:nvSpPr>
          <p:cNvPr id="13" name="Text 10"/>
          <p:cNvSpPr/>
          <p:nvPr/>
        </p:nvSpPr>
        <p:spPr>
          <a:xfrm>
            <a:off x="7909560" y="2880360"/>
            <a:ext cx="219456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>
                <a:solidFill>
                  <a:srgbClr val="F5F8FF"/>
                </a:solidFill>
              </a:rPr>
              <a:t>B2B/B2G</a:t>
            </a:r>
          </a:p>
        </p:txBody>
      </p:sp>
      <p:sp>
        <p:nvSpPr>
          <p:cNvPr id="14" name="Text 11"/>
          <p:cNvSpPr/>
          <p:nvPr/>
        </p:nvSpPr>
        <p:spPr>
          <a:xfrm>
            <a:off x="7909560" y="3410712"/>
            <a:ext cx="219456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r>
              <a:rPr sz="1600">
                <a:solidFill>
                  <a:srgbClr val="F5F8FF"/>
                </a:solidFill>
              </a:rPr>
              <a:t>parceiros, eventos, instituições e investidores</a:t>
            </a:r>
          </a:p>
        </p:txBody>
      </p:sp>
      <p:sp>
        <p:nvSpPr>
          <p:cNvPr id="15" name="Shape 12"/>
          <p:cNvSpPr/>
          <p:nvPr/>
        </p:nvSpPr>
        <p:spPr>
          <a:xfrm>
            <a:off x="777240" y="5138928"/>
            <a:ext cx="4389120" cy="310896"/>
          </a:xfrm>
          <a:prstGeom prst="roundRect">
            <a:avLst>
              <a:gd name="adj" fmla="val 23529"/>
            </a:avLst>
          </a:prstGeom>
          <a:solidFill>
            <a:srgbClr val="10263D"/>
          </a:solidFill>
          <a:ln w="8890">
            <a:solidFill>
              <a:srgbClr val="D8A642">
                <a:alpha val="6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6" name="Text 13"/>
          <p:cNvSpPr/>
          <p:nvPr/>
        </p:nvSpPr>
        <p:spPr>
          <a:xfrm>
            <a:off x="877824" y="5216652"/>
            <a:ext cx="4187952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r>
              <a:rPr>
                <a:solidFill>
                  <a:srgbClr val="A5DAFA"/>
                </a:solidFill>
              </a:rPr>
              <a:t>Mercado amplo: Legaltech + Edtech + IA responsável + impacto social</a:t>
            </a:r>
          </a:p>
        </p:txBody>
      </p:sp>
      <p:sp>
        <p:nvSpPr>
          <p:cNvPr id="17" name="Text 14"/>
          <p:cNvSpPr/>
          <p:nvPr/>
        </p:nvSpPr>
        <p:spPr>
          <a:xfrm>
            <a:off x="457200" y="6473952"/>
            <a:ext cx="64008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B4C3D7"/>
                </a:solidFill>
              </a:rPr>
              <a:t>© Jus 9 Tecnologia Jurídica — software livre, autoria preservada</a:t>
            </a:r>
            <a:endParaRPr lang="en-US" sz="750" dirty="0"/>
          </a:p>
        </p:txBody>
      </p:sp>
      <p:sp>
        <p:nvSpPr>
          <p:cNvPr id="18" name="Text 15"/>
          <p:cNvSpPr/>
          <p:nvPr/>
        </p:nvSpPr>
        <p:spPr>
          <a:xfrm>
            <a:off x="11155680" y="6419088"/>
            <a:ext cx="5029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00" b="1" dirty="0">
                <a:solidFill>
                  <a:srgbClr val="F5C54E"/>
                </a:solidFill>
              </a:rPr>
              <a:t>05</a:t>
            </a:r>
            <a:endParaRPr lang="en-US" sz="9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7111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6928" y="384048"/>
            <a:ext cx="658368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400" b="1" dirty="0">
                <a:solidFill>
                  <a:srgbClr val="F5F8FF"/>
                </a:solidFill>
              </a:rPr>
              <a:t>Modelo de negócio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585216" y="841248"/>
            <a:ext cx="621792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>
                <a:solidFill>
                  <a:srgbClr val="F5F8FF"/>
                </a:solidFill>
              </a:rPr>
              <a:t>Receitas por camadas, com entrada pública e expansão premium</a:t>
            </a:r>
          </a:p>
        </p:txBody>
      </p:sp>
      <p:sp>
        <p:nvSpPr>
          <p:cNvPr id="4" name="Shape 2"/>
          <p:cNvSpPr/>
          <p:nvPr/>
        </p:nvSpPr>
        <p:spPr>
          <a:xfrm>
            <a:off x="566928" y="1143000"/>
            <a:ext cx="1874520" cy="0"/>
          </a:xfrm>
          <a:prstGeom prst="line">
            <a:avLst/>
          </a:prstGeom>
          <a:noFill/>
          <a:ln w="17780">
            <a:solidFill>
              <a:srgbClr val="D8A642"/>
            </a:solidFill>
            <a:prstDash val="solid"/>
          </a:ln>
        </p:spPr>
        <p:txBody>
          <a:bodyPr/>
          <a:p/>
        </p:txBody>
      </p:sp>
      <p:pic>
        <p:nvPicPr>
          <p:cNvPr id="5" name="Image 0" descr="/mnt/data/a_wide_highly_detailed_futuristic_conceptual_illu_portrait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26680" y="1170432"/>
            <a:ext cx="3886200" cy="4736592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49808" y="1508760"/>
            <a:ext cx="6126480" cy="324612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r>
              <a:rPr sz="1900">
                <a:solidFill>
                  <a:srgbClr val="F5F8FF"/>
                </a:solidFill>
              </a:rPr>
              <a:t>Conteúdo público e gratuito para reputação, educação e impacto social.</a:t>
            </a:r>
          </a:p>
          <a:p>
            <a:r>
              <a:rPr sz="1900">
                <a:solidFill>
                  <a:srgbClr val="F5F8FF"/>
                </a:solidFill>
              </a:rPr>
              <a:t>Produtos digitais, cursos, documentos, templates e materiais premium.</a:t>
            </a:r>
          </a:p>
          <a:p>
            <a:r>
              <a:rPr sz="1900">
                <a:solidFill>
                  <a:srgbClr val="F5F8FF"/>
                </a:solidFill>
              </a:rPr>
              <a:t>Serviços B2B: implantação, consultoria, documentação, governança de IA e pilotos.</a:t>
            </a:r>
          </a:p>
          <a:p>
            <a:r>
              <a:rPr sz="1900">
                <a:solidFill>
                  <a:srgbClr val="F5F8FF"/>
                </a:solidFill>
              </a:rPr>
              <a:t>Parcerias com eventos, instituições, escritórios, empresas, editoras e investidores.</a:t>
            </a:r>
          </a:p>
          <a:p>
            <a:r>
              <a:rPr sz="1900">
                <a:solidFill>
                  <a:srgbClr val="F5F8FF"/>
                </a:solidFill>
              </a:rPr>
              <a:t>Caminho inicial: validação, pilotos e métricas antes da escala.</a:t>
            </a:r>
          </a:p>
        </p:txBody>
      </p:sp>
      <p:sp>
        <p:nvSpPr>
          <p:cNvPr id="7" name="Shape 4"/>
          <p:cNvSpPr/>
          <p:nvPr/>
        </p:nvSpPr>
        <p:spPr>
          <a:xfrm>
            <a:off x="749808" y="5074920"/>
            <a:ext cx="3931920" cy="310896"/>
          </a:xfrm>
          <a:prstGeom prst="roundRect">
            <a:avLst>
              <a:gd name="adj" fmla="val 23529"/>
            </a:avLst>
          </a:prstGeom>
          <a:solidFill>
            <a:srgbClr val="10263D"/>
          </a:solidFill>
          <a:ln w="8890">
            <a:solidFill>
              <a:srgbClr val="D8A642">
                <a:alpha val="6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8" name="Text 5"/>
          <p:cNvSpPr/>
          <p:nvPr/>
        </p:nvSpPr>
        <p:spPr>
          <a:xfrm>
            <a:off x="850392" y="5152644"/>
            <a:ext cx="3730752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r>
              <a:rPr>
                <a:solidFill>
                  <a:srgbClr val="A5DAFA"/>
                </a:solidFill>
              </a:rPr>
              <a:t>Receita atual: pre-revenue · estágio: pre-seed / validação</a:t>
            </a:r>
          </a:p>
        </p:txBody>
      </p:sp>
      <p:sp>
        <p:nvSpPr>
          <p:cNvPr id="9" name="Text 6"/>
          <p:cNvSpPr/>
          <p:nvPr/>
        </p:nvSpPr>
        <p:spPr>
          <a:xfrm>
            <a:off x="457200" y="6473952"/>
            <a:ext cx="64008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B4C3D7"/>
                </a:solidFill>
              </a:rPr>
              <a:t>© Jus 9 Tecnologia Jurídica — software livre, autoria preservada</a:t>
            </a:r>
            <a:endParaRPr lang="en-US" sz="750" dirty="0"/>
          </a:p>
        </p:txBody>
      </p:sp>
      <p:sp>
        <p:nvSpPr>
          <p:cNvPr id="10" name="Text 7"/>
          <p:cNvSpPr/>
          <p:nvPr/>
        </p:nvSpPr>
        <p:spPr>
          <a:xfrm>
            <a:off x="11155680" y="6419088"/>
            <a:ext cx="5029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00" b="1" dirty="0">
                <a:solidFill>
                  <a:srgbClr val="F5C54E"/>
                </a:solidFill>
              </a:rPr>
              <a:t>06</a:t>
            </a:r>
            <a:endParaRPr lang="en-US" sz="9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7111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highly_detailed_cinematic_abstract_emblem_scene_batch_1.png">    </p:cNvPr>
          <p:cNvPicPr>
            <a:picLocks noChangeAspect="1"/>
          </p:cNvPicPr>
          <p:nvPr/>
        </p:nvPicPr>
        <p:blipFill>
          <a:blip r:embed="rId1">
            <a:alphaModFix amt="35000"/>
          </a:blip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66928" y="384048"/>
            <a:ext cx="658368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400" b="1" dirty="0">
                <a:solidFill>
                  <a:srgbClr val="F5F8FF"/>
                </a:solidFill>
              </a:rPr>
              <a:t>Diferenciais</a:t>
            </a:r>
            <a:endParaRPr lang="en-US" sz="2400" dirty="0"/>
          </a:p>
        </p:txBody>
      </p:sp>
      <p:sp>
        <p:nvSpPr>
          <p:cNvPr id="4" name="Text 1"/>
          <p:cNvSpPr/>
          <p:nvPr/>
        </p:nvSpPr>
        <p:spPr>
          <a:xfrm>
            <a:off x="585216" y="841248"/>
            <a:ext cx="621792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>
                <a:solidFill>
                  <a:srgbClr val="F5F8FF"/>
                </a:solidFill>
              </a:rPr>
              <a:t>Tecnologia com identidade, Direito, autoria e governança desde a origem</a:t>
            </a:r>
          </a:p>
        </p:txBody>
      </p:sp>
      <p:sp>
        <p:nvSpPr>
          <p:cNvPr id="5" name="Shape 2"/>
          <p:cNvSpPr/>
          <p:nvPr/>
        </p:nvSpPr>
        <p:spPr>
          <a:xfrm>
            <a:off x="566928" y="1143000"/>
            <a:ext cx="1874520" cy="0"/>
          </a:xfrm>
          <a:prstGeom prst="line">
            <a:avLst/>
          </a:prstGeom>
          <a:noFill/>
          <a:ln w="17780">
            <a:solidFill>
              <a:srgbClr val="D8A642"/>
            </a:solidFill>
            <a:prstDash val="solid"/>
          </a:ln>
        </p:spPr>
        <p:txBody>
          <a:bodyPr/>
          <a:p/>
        </p:txBody>
      </p:sp>
      <p:sp>
        <p:nvSpPr>
          <p:cNvPr id="6" name="Text 3"/>
          <p:cNvSpPr/>
          <p:nvPr/>
        </p:nvSpPr>
        <p:spPr>
          <a:xfrm>
            <a:off x="713232" y="1353312"/>
            <a:ext cx="6583680" cy="10972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r>
              <a:rPr sz="1900">
                <a:solidFill>
                  <a:srgbClr val="F5F8FF"/>
                </a:solidFill>
              </a:rPr>
              <a:t>A Jus 9 não se posiciona apenas como uma ferramenta. O projeto nasce como ecossistema com marca, documentação, governança, educação, autoria preservada, braço social, laboratório e uso responsável de IA.</a:t>
            </a:r>
          </a:p>
        </p:txBody>
      </p:sp>
      <p:sp>
        <p:nvSpPr>
          <p:cNvPr id="7" name="Text 4"/>
          <p:cNvSpPr/>
          <p:nvPr/>
        </p:nvSpPr>
        <p:spPr>
          <a:xfrm>
            <a:off x="841248" y="2743200"/>
            <a:ext cx="6172200" cy="228600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r>
              <a:rPr sz="1800">
                <a:solidFill>
                  <a:srgbClr val="F5F8FF"/>
                </a:solidFill>
              </a:rPr>
              <a:t>Governança humana como requisito de confiança.</a:t>
            </a:r>
          </a:p>
          <a:p>
            <a:r>
              <a:rPr sz="1800">
                <a:solidFill>
                  <a:srgbClr val="F5F8FF"/>
                </a:solidFill>
              </a:rPr>
              <a:t>I.A Generativa Multimodal Jurista com limites claros e revisão humana.</a:t>
            </a:r>
          </a:p>
          <a:p>
            <a:r>
              <a:rPr sz="1800">
                <a:solidFill>
                  <a:srgbClr val="F5F8FF"/>
                </a:solidFill>
              </a:rPr>
              <a:t>Presença pública instalável como aplicativo web/PWA.</a:t>
            </a:r>
          </a:p>
          <a:p>
            <a:r>
              <a:rPr sz="1800">
                <a:solidFill>
                  <a:srgbClr val="F5F8FF"/>
                </a:solidFill>
              </a:rPr>
              <a:t>Jus 9 Verde como Braço Forte Social.</a:t>
            </a:r>
          </a:p>
          <a:p>
            <a:r>
              <a:rPr sz="1800">
                <a:solidFill>
                  <a:srgbClr val="F5F8FF"/>
                </a:solidFill>
              </a:rPr>
              <a:t>Laboratório com primeiros projetos de estudantes.</a:t>
            </a:r>
          </a:p>
          <a:p>
            <a:r>
              <a:rPr sz="1800">
                <a:solidFill>
                  <a:srgbClr val="F5F8FF"/>
                </a:solidFill>
              </a:rPr>
              <a:t>Arquitetura preparada para múltiplos sites, produtos e públicos.</a:t>
            </a:r>
          </a:p>
        </p:txBody>
      </p:sp>
      <p:sp>
        <p:nvSpPr>
          <p:cNvPr id="8" name="Shape 5"/>
          <p:cNvSpPr/>
          <p:nvPr/>
        </p:nvSpPr>
        <p:spPr>
          <a:xfrm>
            <a:off x="841248" y="5321808"/>
            <a:ext cx="3291840" cy="310896"/>
          </a:xfrm>
          <a:prstGeom prst="roundRect">
            <a:avLst>
              <a:gd name="adj" fmla="val 23529"/>
            </a:avLst>
          </a:prstGeom>
          <a:solidFill>
            <a:srgbClr val="10263D"/>
          </a:solidFill>
          <a:ln w="8890">
            <a:solidFill>
              <a:srgbClr val="D8A642">
                <a:alpha val="6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9" name="Text 6"/>
          <p:cNvSpPr/>
          <p:nvPr/>
        </p:nvSpPr>
        <p:spPr>
          <a:xfrm>
            <a:off x="941832" y="5399532"/>
            <a:ext cx="3090672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r>
              <a:rPr>
                <a:solidFill>
                  <a:srgbClr val="A5DAFA"/>
                </a:solidFill>
              </a:rPr>
              <a:t>Diferencial: confiança antes da escala</a:t>
            </a:r>
          </a:p>
        </p:txBody>
      </p:sp>
      <p:sp>
        <p:nvSpPr>
          <p:cNvPr id="10" name="Text 7"/>
          <p:cNvSpPr/>
          <p:nvPr/>
        </p:nvSpPr>
        <p:spPr>
          <a:xfrm>
            <a:off x="457200" y="6473952"/>
            <a:ext cx="64008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B4C3D7"/>
                </a:solidFill>
              </a:rPr>
              <a:t>© Jus 9 Tecnologia Jurídica — software livre, autoria preservada</a:t>
            </a:r>
            <a:endParaRPr lang="en-US" sz="750" dirty="0"/>
          </a:p>
        </p:txBody>
      </p:sp>
      <p:sp>
        <p:nvSpPr>
          <p:cNvPr id="11" name="Text 8"/>
          <p:cNvSpPr/>
          <p:nvPr/>
        </p:nvSpPr>
        <p:spPr>
          <a:xfrm>
            <a:off x="11155680" y="6419088"/>
            <a:ext cx="5029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00" b="1" dirty="0">
                <a:solidFill>
                  <a:srgbClr val="F5C54E"/>
                </a:solidFill>
              </a:rPr>
              <a:t>07</a:t>
            </a:r>
            <a:endParaRPr lang="en-US" sz="9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07111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6928" y="384048"/>
            <a:ext cx="658368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400" b="1" dirty="0">
                <a:solidFill>
                  <a:srgbClr val="F5F8FF"/>
                </a:solidFill>
              </a:rPr>
              <a:t>Estágio atual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585216" y="841248"/>
            <a:ext cx="621792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>
                <a:solidFill>
                  <a:srgbClr val="F5F8FF"/>
                </a:solidFill>
              </a:rPr>
              <a:t>Base pública pronta para validação no Web Summit</a:t>
            </a:r>
          </a:p>
        </p:txBody>
      </p:sp>
      <p:sp>
        <p:nvSpPr>
          <p:cNvPr id="4" name="Shape 2"/>
          <p:cNvSpPr/>
          <p:nvPr/>
        </p:nvSpPr>
        <p:spPr>
          <a:xfrm>
            <a:off x="566928" y="1143000"/>
            <a:ext cx="1874520" cy="0"/>
          </a:xfrm>
          <a:prstGeom prst="line">
            <a:avLst/>
          </a:prstGeom>
          <a:noFill/>
          <a:ln w="17780">
            <a:solidFill>
              <a:srgbClr val="D8A642"/>
            </a:solidFill>
            <a:prstDash val="solid"/>
          </a:ln>
        </p:spPr>
        <p:txBody>
          <a:bodyPr/>
          <a:p/>
        </p:txBody>
      </p:sp>
      <p:pic>
        <p:nvPicPr>
          <p:cNvPr id="5" name="Image 0" descr="/mnt/data/a_cinematic_high_end_corporate_tech_office_scene_portrait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26680" y="1170432"/>
            <a:ext cx="3886200" cy="4736592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49808" y="1417320"/>
            <a:ext cx="2514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F5F8FF"/>
                </a:solidFill>
              </a:rPr>
              <a:t>Empresa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3337560" y="1417320"/>
            <a:ext cx="3520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r>
              <a:rPr sz="1300">
                <a:solidFill>
                  <a:srgbClr val="F5F8FF"/>
                </a:solidFill>
              </a:rPr>
              <a:t>Jus 9 Tecnologia Jurídica; visão amadurecida desde 2012, ano de nascimento como MEI</a:t>
            </a:r>
          </a:p>
        </p:txBody>
      </p:sp>
      <p:sp>
        <p:nvSpPr>
          <p:cNvPr id="8" name="Shape 5"/>
          <p:cNvSpPr/>
          <p:nvPr/>
        </p:nvSpPr>
        <p:spPr>
          <a:xfrm>
            <a:off x="749808" y="1746504"/>
            <a:ext cx="6309360" cy="0"/>
          </a:xfrm>
          <a:prstGeom prst="line">
            <a:avLst/>
          </a:prstGeom>
          <a:noFill/>
          <a:ln w="7620">
            <a:solidFill>
              <a:srgbClr val="2B3D54"/>
            </a:solidFill>
            <a:prstDash val="solid"/>
          </a:ln>
        </p:spPr>
        <p:txBody>
          <a:bodyPr/>
          <a:p/>
        </p:txBody>
      </p:sp>
      <p:sp>
        <p:nvSpPr>
          <p:cNvPr id="9" name="Text 6"/>
          <p:cNvSpPr/>
          <p:nvPr/>
        </p:nvSpPr>
        <p:spPr>
          <a:xfrm>
            <a:off x="749808" y="2057400"/>
            <a:ext cx="2514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F5F8FF"/>
                </a:solidFill>
              </a:rPr>
              <a:t>Produto</a:t>
            </a:r>
            <a:endParaRPr lang="en-US" sz="1200" dirty="0"/>
          </a:p>
        </p:txBody>
      </p:sp>
      <p:sp>
        <p:nvSpPr>
          <p:cNvPr id="10" name="Text 7"/>
          <p:cNvSpPr/>
          <p:nvPr/>
        </p:nvSpPr>
        <p:spPr>
          <a:xfrm>
            <a:off x="3337560" y="2057400"/>
            <a:ext cx="3520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r>
              <a:rPr sz="1300">
                <a:solidFill>
                  <a:srgbClr val="F5F8FF"/>
                </a:solidFill>
              </a:rPr>
              <a:t>MVP Advogado / Defensor Público e 13 prévias demonstrativas por perfil</a:t>
            </a:r>
          </a:p>
        </p:txBody>
      </p:sp>
      <p:sp>
        <p:nvSpPr>
          <p:cNvPr id="11" name="Shape 8"/>
          <p:cNvSpPr/>
          <p:nvPr/>
        </p:nvSpPr>
        <p:spPr>
          <a:xfrm>
            <a:off x="749808" y="2386584"/>
            <a:ext cx="6309360" cy="0"/>
          </a:xfrm>
          <a:prstGeom prst="line">
            <a:avLst/>
          </a:prstGeom>
          <a:noFill/>
          <a:ln w="7620">
            <a:solidFill>
              <a:srgbClr val="2B3D54"/>
            </a:solidFill>
            <a:prstDash val="solid"/>
          </a:ln>
        </p:spPr>
        <p:txBody>
          <a:bodyPr/>
          <a:p/>
        </p:txBody>
      </p:sp>
      <p:sp>
        <p:nvSpPr>
          <p:cNvPr id="12" name="Text 9"/>
          <p:cNvSpPr/>
          <p:nvPr/>
        </p:nvSpPr>
        <p:spPr>
          <a:xfrm>
            <a:off x="749808" y="2697480"/>
            <a:ext cx="2514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F5F8FF"/>
                </a:solidFill>
              </a:rPr>
              <a:t>Marca</a:t>
            </a:r>
            <a:endParaRPr lang="en-US" sz="1200" dirty="0"/>
          </a:p>
        </p:txBody>
      </p:sp>
      <p:sp>
        <p:nvSpPr>
          <p:cNvPr id="13" name="Text 10"/>
          <p:cNvSpPr/>
          <p:nvPr/>
        </p:nvSpPr>
        <p:spPr>
          <a:xfrm>
            <a:off x="3337560" y="2697480"/>
            <a:ext cx="3520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r>
              <a:rPr sz="1300">
                <a:solidFill>
                  <a:srgbClr val="F5F8FF"/>
                </a:solidFill>
              </a:rPr>
              <a:t>sites públicos, PWA instalável, Jus 9 Verde, Laboratório e narrativa institucional</a:t>
            </a:r>
          </a:p>
        </p:txBody>
      </p:sp>
      <p:sp>
        <p:nvSpPr>
          <p:cNvPr id="14" name="Shape 11"/>
          <p:cNvSpPr/>
          <p:nvPr/>
        </p:nvSpPr>
        <p:spPr>
          <a:xfrm>
            <a:off x="749808" y="3026664"/>
            <a:ext cx="6309360" cy="0"/>
          </a:xfrm>
          <a:prstGeom prst="line">
            <a:avLst/>
          </a:prstGeom>
          <a:noFill/>
          <a:ln w="7620">
            <a:solidFill>
              <a:srgbClr val="2B3D54"/>
            </a:solidFill>
            <a:prstDash val="solid"/>
          </a:ln>
        </p:spPr>
        <p:txBody>
          <a:bodyPr/>
          <a:p/>
        </p:txBody>
      </p:sp>
      <p:sp>
        <p:nvSpPr>
          <p:cNvPr id="15" name="Text 12"/>
          <p:cNvSpPr/>
          <p:nvPr/>
        </p:nvSpPr>
        <p:spPr>
          <a:xfrm>
            <a:off x="749808" y="3337560"/>
            <a:ext cx="2514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F5F8FF"/>
                </a:solidFill>
              </a:rPr>
              <a:t>Conteúdo</a:t>
            </a:r>
            <a:endParaRPr lang="en-US" sz="1200" dirty="0"/>
          </a:p>
        </p:txBody>
      </p:sp>
      <p:sp>
        <p:nvSpPr>
          <p:cNvPr id="16" name="Text 13"/>
          <p:cNvSpPr/>
          <p:nvPr/>
        </p:nvSpPr>
        <p:spPr>
          <a:xfrm>
            <a:off x="3337560" y="3337560"/>
            <a:ext cx="3520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r>
              <a:rPr sz="1300">
                <a:solidFill>
                  <a:srgbClr val="F5F8FF"/>
                </a:solidFill>
              </a:rPr>
              <a:t>livros, aulas, documentação, materiais públicos e documentos para parceiros</a:t>
            </a:r>
          </a:p>
        </p:txBody>
      </p:sp>
      <p:sp>
        <p:nvSpPr>
          <p:cNvPr id="17" name="Shape 14"/>
          <p:cNvSpPr/>
          <p:nvPr/>
        </p:nvSpPr>
        <p:spPr>
          <a:xfrm>
            <a:off x="749808" y="3666744"/>
            <a:ext cx="6309360" cy="0"/>
          </a:xfrm>
          <a:prstGeom prst="line">
            <a:avLst/>
          </a:prstGeom>
          <a:noFill/>
          <a:ln w="7620">
            <a:solidFill>
              <a:srgbClr val="2B3D54"/>
            </a:solidFill>
            <a:prstDash val="solid"/>
          </a:ln>
        </p:spPr>
        <p:txBody>
          <a:bodyPr/>
          <a:p/>
        </p:txBody>
      </p:sp>
      <p:sp>
        <p:nvSpPr>
          <p:cNvPr id="18" name="Text 15"/>
          <p:cNvSpPr/>
          <p:nvPr/>
        </p:nvSpPr>
        <p:spPr>
          <a:xfrm>
            <a:off x="749808" y="3977640"/>
            <a:ext cx="2514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F5F8FF"/>
                </a:solidFill>
              </a:rPr>
              <a:t>Captação</a:t>
            </a:r>
            <a:endParaRPr lang="en-US" sz="1200" dirty="0"/>
          </a:p>
        </p:txBody>
      </p:sp>
      <p:sp>
        <p:nvSpPr>
          <p:cNvPr id="19" name="Text 16"/>
          <p:cNvSpPr/>
          <p:nvPr/>
        </p:nvSpPr>
        <p:spPr>
          <a:xfrm>
            <a:off x="3337560" y="3977640"/>
            <a:ext cx="3520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r>
              <a:rPr sz="1300">
                <a:solidFill>
                  <a:srgbClr val="F5F8FF"/>
                </a:solidFill>
              </a:rPr>
              <a:t>pre-seed; busca validação, mentoria, parceiros e investidores alinhados</a:t>
            </a:r>
          </a:p>
        </p:txBody>
      </p:sp>
      <p:sp>
        <p:nvSpPr>
          <p:cNvPr id="20" name="Shape 17"/>
          <p:cNvSpPr/>
          <p:nvPr/>
        </p:nvSpPr>
        <p:spPr>
          <a:xfrm>
            <a:off x="749808" y="4306824"/>
            <a:ext cx="6309360" cy="0"/>
          </a:xfrm>
          <a:prstGeom prst="line">
            <a:avLst/>
          </a:prstGeom>
          <a:noFill/>
          <a:ln w="7620">
            <a:solidFill>
              <a:srgbClr val="2B3D54"/>
            </a:solidFill>
            <a:prstDash val="solid"/>
          </a:ln>
        </p:spPr>
        <p:txBody>
          <a:bodyPr/>
          <a:p/>
        </p:txBody>
      </p:sp>
      <p:sp>
        <p:nvSpPr>
          <p:cNvPr id="21" name="Text 18"/>
          <p:cNvSpPr/>
          <p:nvPr/>
        </p:nvSpPr>
        <p:spPr>
          <a:xfrm>
            <a:off x="749808" y="4617720"/>
            <a:ext cx="2514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F5F8FF"/>
                </a:solidFill>
              </a:rPr>
              <a:t>Receita</a:t>
            </a:r>
            <a:endParaRPr lang="en-US" sz="1200" dirty="0"/>
          </a:p>
        </p:txBody>
      </p:sp>
      <p:sp>
        <p:nvSpPr>
          <p:cNvPr id="22" name="Text 19"/>
          <p:cNvSpPr/>
          <p:nvPr/>
        </p:nvSpPr>
        <p:spPr>
          <a:xfrm>
            <a:off x="3337560" y="4617720"/>
            <a:ext cx="35204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r>
              <a:rPr sz="1300">
                <a:solidFill>
                  <a:srgbClr val="F5F8FF"/>
                </a:solidFill>
              </a:rPr>
              <a:t>pre-revenue; foco em validação, pilotos e preparação de métricas</a:t>
            </a:r>
          </a:p>
        </p:txBody>
      </p:sp>
      <p:sp>
        <p:nvSpPr>
          <p:cNvPr id="23" name="Shape 20"/>
          <p:cNvSpPr/>
          <p:nvPr/>
        </p:nvSpPr>
        <p:spPr>
          <a:xfrm>
            <a:off x="749808" y="4946904"/>
            <a:ext cx="6309360" cy="0"/>
          </a:xfrm>
          <a:prstGeom prst="line">
            <a:avLst/>
          </a:prstGeom>
          <a:noFill/>
          <a:ln w="7620">
            <a:solidFill>
              <a:srgbClr val="2B3D54"/>
            </a:solidFill>
            <a:prstDash val="solid"/>
          </a:ln>
        </p:spPr>
        <p:txBody>
          <a:bodyPr/>
          <a:p/>
        </p:txBody>
      </p:sp>
      <p:sp>
        <p:nvSpPr>
          <p:cNvPr id="24" name="Text 21"/>
          <p:cNvSpPr/>
          <p:nvPr/>
        </p:nvSpPr>
        <p:spPr>
          <a:xfrm>
            <a:off x="457200" y="6473952"/>
            <a:ext cx="64008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B4C3D7"/>
                </a:solidFill>
              </a:rPr>
              <a:t>© Jus 9 Tecnologia Jurídica — software livre, autoria preservada</a:t>
            </a:r>
            <a:endParaRPr lang="en-US" sz="750" dirty="0"/>
          </a:p>
        </p:txBody>
      </p:sp>
      <p:sp>
        <p:nvSpPr>
          <p:cNvPr id="25" name="Text 22"/>
          <p:cNvSpPr/>
          <p:nvPr/>
        </p:nvSpPr>
        <p:spPr>
          <a:xfrm>
            <a:off x="11155680" y="6419088"/>
            <a:ext cx="5029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00" b="1" dirty="0">
                <a:solidFill>
                  <a:srgbClr val="F5C54E"/>
                </a:solidFill>
              </a:rPr>
              <a:t>08</a:t>
            </a:r>
            <a:endParaRPr lang="en-US" sz="9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07111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wide_cinematic_high_detail_digital_illustratio.png">    </p:cNvPr>
          <p:cNvPicPr>
            <a:picLocks noChangeAspect="1"/>
          </p:cNvPicPr>
          <p:nvPr/>
        </p:nvPicPr>
        <p:blipFill>
          <a:blip r:embed="rId1">
            <a:alphaModFix amt="45000"/>
          </a:blip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66928" y="384048"/>
            <a:ext cx="658368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400" b="1" dirty="0">
                <a:solidFill>
                  <a:srgbClr val="F5F8FF"/>
                </a:solidFill>
              </a:rPr>
              <a:t>Roadmap</a:t>
            </a:r>
            <a:endParaRPr lang="en-US" sz="2400" dirty="0"/>
          </a:p>
        </p:txBody>
      </p:sp>
      <p:sp>
        <p:nvSpPr>
          <p:cNvPr id="4" name="Text 1"/>
          <p:cNvSpPr/>
          <p:nvPr/>
        </p:nvSpPr>
        <p:spPr>
          <a:xfrm>
            <a:off x="585216" y="841248"/>
            <a:ext cx="621792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dirty="0">
                <a:solidFill>
                  <a:srgbClr val="F5F8FF"/>
                </a:solidFill>
              </a:rPr>
              <a:t>Da validação à escala</a:t>
            </a:r>
            <a:endParaRPr lang="en-US" sz="1050" dirty="0"/>
          </a:p>
        </p:txBody>
      </p:sp>
      <p:sp>
        <p:nvSpPr>
          <p:cNvPr id="5" name="Shape 2"/>
          <p:cNvSpPr/>
          <p:nvPr/>
        </p:nvSpPr>
        <p:spPr>
          <a:xfrm>
            <a:off x="566928" y="1143000"/>
            <a:ext cx="1874520" cy="0"/>
          </a:xfrm>
          <a:prstGeom prst="line">
            <a:avLst/>
          </a:prstGeom>
          <a:noFill/>
          <a:ln w="17780">
            <a:solidFill>
              <a:srgbClr val="D8A642"/>
            </a:solidFill>
            <a:prstDash val="solid"/>
          </a:ln>
        </p:spPr>
        <p:txBody>
          <a:bodyPr/>
          <a:p/>
        </p:txBody>
      </p:sp>
      <p:sp>
        <p:nvSpPr>
          <p:cNvPr id="6" name="Text 3"/>
          <p:cNvSpPr/>
          <p:nvPr/>
        </p:nvSpPr>
        <p:spPr>
          <a:xfrm>
            <a:off x="749808" y="1508760"/>
            <a:ext cx="274320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F5C54E"/>
                </a:solidFill>
              </a:rPr>
              <a:t>2026</a:t>
            </a:r>
            <a:endParaRPr lang="en-US" sz="3000" dirty="0"/>
          </a:p>
        </p:txBody>
      </p:sp>
      <p:sp>
        <p:nvSpPr>
          <p:cNvPr id="7" name="Text 4"/>
          <p:cNvSpPr/>
          <p:nvPr/>
        </p:nvSpPr>
        <p:spPr>
          <a:xfrm>
            <a:off x="749808" y="2039112"/>
            <a:ext cx="27432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r>
              <a:rPr sz="1500">
                <a:solidFill>
                  <a:srgbClr val="F5F8FF"/>
                </a:solidFill>
              </a:rPr>
              <a:t>Web Summit, validação, documentos públicos, PWA e QR Codes</a:t>
            </a:r>
          </a:p>
        </p:txBody>
      </p:sp>
      <p:sp>
        <p:nvSpPr>
          <p:cNvPr id="8" name="Text 5"/>
          <p:cNvSpPr/>
          <p:nvPr/>
        </p:nvSpPr>
        <p:spPr>
          <a:xfrm>
            <a:off x="3611880" y="1508760"/>
            <a:ext cx="274320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F5C54E"/>
                </a:solidFill>
              </a:rPr>
              <a:t>MVP+</a:t>
            </a:r>
            <a:endParaRPr lang="en-US" sz="3000" dirty="0"/>
          </a:p>
        </p:txBody>
      </p:sp>
      <p:sp>
        <p:nvSpPr>
          <p:cNvPr id="9" name="Text 6"/>
          <p:cNvSpPr/>
          <p:nvPr/>
        </p:nvSpPr>
        <p:spPr>
          <a:xfrm>
            <a:off x="3611880" y="2039112"/>
            <a:ext cx="27432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r>
              <a:rPr sz="1500">
                <a:solidFill>
                  <a:srgbClr val="F5F8FF"/>
                </a:solidFill>
              </a:rPr>
              <a:t>MVP Advogado, IA Profissional demonstrativa e 13 demos por perfil</a:t>
            </a:r>
          </a:p>
        </p:txBody>
      </p:sp>
      <p:sp>
        <p:nvSpPr>
          <p:cNvPr id="10" name="Text 7"/>
          <p:cNvSpPr/>
          <p:nvPr/>
        </p:nvSpPr>
        <p:spPr>
          <a:xfrm>
            <a:off x="6446520" y="1508760"/>
            <a:ext cx="274320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F5C54E"/>
                </a:solidFill>
              </a:rPr>
              <a:t>Pilotos</a:t>
            </a:r>
            <a:endParaRPr lang="en-US" sz="3000" dirty="0"/>
          </a:p>
        </p:txBody>
      </p:sp>
      <p:sp>
        <p:nvSpPr>
          <p:cNvPr id="11" name="Text 8"/>
          <p:cNvSpPr/>
          <p:nvPr/>
        </p:nvSpPr>
        <p:spPr>
          <a:xfrm>
            <a:off x="6446520" y="2039112"/>
            <a:ext cx="27432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r>
              <a:rPr sz="1500">
                <a:solidFill>
                  <a:srgbClr val="F5F8FF"/>
                </a:solidFill>
              </a:rPr>
              <a:t>escritórios, cursos, instituições, parceiros sociais e investidores</a:t>
            </a:r>
          </a:p>
        </p:txBody>
      </p:sp>
      <p:sp>
        <p:nvSpPr>
          <p:cNvPr id="12" name="Text 9"/>
          <p:cNvSpPr/>
          <p:nvPr/>
        </p:nvSpPr>
        <p:spPr>
          <a:xfrm>
            <a:off x="9281160" y="1508760"/>
            <a:ext cx="237744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F5C54E"/>
                </a:solidFill>
              </a:rPr>
              <a:t>Escala</a:t>
            </a:r>
            <a:endParaRPr lang="en-US" sz="3000" dirty="0"/>
          </a:p>
        </p:txBody>
      </p:sp>
      <p:sp>
        <p:nvSpPr>
          <p:cNvPr id="13" name="Text 10"/>
          <p:cNvSpPr/>
          <p:nvPr/>
        </p:nvSpPr>
        <p:spPr>
          <a:xfrm>
            <a:off x="9281160" y="2039112"/>
            <a:ext cx="23774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r>
              <a:rPr sz="1500">
                <a:solidFill>
                  <a:srgbClr val="F5F8FF"/>
                </a:solidFill>
              </a:rPr>
              <a:t>assinaturas, produtos digitais, governança de IA e pilotos medidos</a:t>
            </a:r>
          </a:p>
        </p:txBody>
      </p:sp>
      <p:sp>
        <p:nvSpPr>
          <p:cNvPr id="14" name="Text 11"/>
          <p:cNvSpPr/>
          <p:nvPr/>
        </p:nvSpPr>
        <p:spPr>
          <a:xfrm>
            <a:off x="822960" y="4297680"/>
            <a:ext cx="5943600" cy="7772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r>
              <a:rPr sz="1700">
                <a:solidFill>
                  <a:srgbClr val="F5F8FF"/>
                </a:solidFill>
              </a:rPr>
              <a:t>Meta de curto prazo: transformar a presença no evento em validação concreta, conversas com investidores, primeiras parcerias estratégicas e feedback para o MVP.</a:t>
            </a:r>
          </a:p>
        </p:txBody>
      </p:sp>
      <p:sp>
        <p:nvSpPr>
          <p:cNvPr id="15" name="Shape 12"/>
          <p:cNvSpPr/>
          <p:nvPr/>
        </p:nvSpPr>
        <p:spPr>
          <a:xfrm>
            <a:off x="822960" y="5321808"/>
            <a:ext cx="4023360" cy="310896"/>
          </a:xfrm>
          <a:prstGeom prst="roundRect">
            <a:avLst>
              <a:gd name="adj" fmla="val 23529"/>
            </a:avLst>
          </a:prstGeom>
          <a:solidFill>
            <a:srgbClr val="10263D"/>
          </a:solidFill>
          <a:ln w="8890">
            <a:solidFill>
              <a:srgbClr val="D8A642">
                <a:alpha val="65000"/>
              </a:srgbClr>
            </a:solidFill>
            <a:prstDash val="solid"/>
          </a:ln>
        </p:spPr>
        <p:txBody>
          <a:bodyPr/>
          <a:p/>
        </p:txBody>
      </p:sp>
      <p:sp>
        <p:nvSpPr>
          <p:cNvPr id="16" name="Text 13"/>
          <p:cNvSpPr/>
          <p:nvPr/>
        </p:nvSpPr>
        <p:spPr>
          <a:xfrm>
            <a:off x="923544" y="5399532"/>
            <a:ext cx="3822192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r>
              <a:rPr>
                <a:solidFill>
                  <a:srgbClr val="A5DAFA"/>
                </a:solidFill>
              </a:rPr>
              <a:t>Foco: demonstrar, aprender rápido, medir, ajustar e crescer</a:t>
            </a:r>
          </a:p>
        </p:txBody>
      </p:sp>
      <p:sp>
        <p:nvSpPr>
          <p:cNvPr id="17" name="Text 14"/>
          <p:cNvSpPr/>
          <p:nvPr/>
        </p:nvSpPr>
        <p:spPr>
          <a:xfrm>
            <a:off x="457200" y="6473952"/>
            <a:ext cx="64008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B4C3D7"/>
                </a:solidFill>
              </a:rPr>
              <a:t>© Jus 9 Tecnologia Jurídica — software livre, autoria preservada</a:t>
            </a:r>
            <a:endParaRPr lang="en-US" sz="750" dirty="0"/>
          </a:p>
        </p:txBody>
      </p:sp>
      <p:sp>
        <p:nvSpPr>
          <p:cNvPr id="18" name="Text 15"/>
          <p:cNvSpPr/>
          <p:nvPr/>
        </p:nvSpPr>
        <p:spPr>
          <a:xfrm>
            <a:off x="11155680" y="6419088"/>
            <a:ext cx="5029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900" b="1" dirty="0">
                <a:solidFill>
                  <a:srgbClr val="F5C54E"/>
                </a:solidFill>
              </a:rPr>
              <a:t>09</a:t>
            </a:r>
            <a:endParaRPr lang="en-US" sz="9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Company>Jus 9 Tecnologia Jurídica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Jus 9 Tecnologia Jurídica — Pitch Deck</dc:title>
  <dc:subject>Pitch Deck Web Summit Rio 2026</dc:subject>
  <dc:creator>Jus 9 Tecnologia Jurídica</dc:creator>
  <cp:lastModifiedBy>Jus 9 Tecnologia Jurídica</cp:lastModifiedBy>
  <cp:revision>1</cp:revision>
  <dcterms:created xsi:type="dcterms:W3CDTF">2026-05-16T01:03:43Z</dcterms:created>
  <dcterms:modified xsi:type="dcterms:W3CDTF">2026-05-16T01:03:43Z</dcterms:modified>
</cp:coreProperties>
</file>