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abstract_emblem_scene_batch_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806440" cy="6309360"/>
          </a:xfrm>
          <a:prstGeom prst="rect">
            <a:avLst/>
          </a:prstGeom>
          <a:solidFill>
            <a:srgbClr val="07111F">
              <a:alpha val="96000"/>
            </a:srgbClr>
          </a:solidFill>
          <a:ln w="12700">
            <a:solidFill>
              <a:srgbClr val="07111F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58368" y="566928"/>
            <a:ext cx="2011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D8A642"/>
                </a:solidFill>
              </a:rPr>
              <a:t>Jus 9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76656" y="1097280"/>
            <a:ext cx="2423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dirty="0">
                <a:solidFill>
                  <a:srgbClr val="F7F3EA"/>
                </a:solidFill>
              </a:rPr>
              <a:t>Tecnologia Jurídica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658368" y="1874520"/>
            <a:ext cx="4800600" cy="12801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7F3EA"/>
                </a:solidFill>
              </a:rPr>
              <a:t>Direito, tecnologia e IA com governança humana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676656" y="3337560"/>
            <a:ext cx="224028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76656" y="3584448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F1CC72"/>
                </a:solidFill>
              </a:rPr>
              <a:t>Pitch Deck · Web Summit Rio 2026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76656" y="4251960"/>
            <a:ext cx="44805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dirty="0">
                <a:solidFill>
                  <a:srgbClr val="B9C2D0"/>
                </a:solidFill>
              </a:rPr>
              <a:t>Legaltech brasileira em fase MVP, criada para ampliar acesso, segurança e eficiência no ecossistema jurídico.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01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end_corporate_boardroom_law_finance_meeti.png">    </p:cNvPr>
          <p:cNvPicPr>
            <a:picLocks noChangeAspect="1"/>
          </p:cNvPicPr>
          <p:nvPr/>
        </p:nvPicPr>
        <p:blipFill>
          <a:blip r:embed="rId1">
            <a:alphaModFix amt="62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O que buscamos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Investidores, parceiros e validação estratégica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49808" y="1417320"/>
            <a:ext cx="6400800" cy="3246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800" dirty="0">
                <a:solidFill>
                  <a:srgbClr val="F7F3EA"/>
                </a:solidFill>
              </a:rPr>
              <a:t>Conversas com investidores pre-seed alinhados a legaltech, IA e impacto social.</a:t>
            </a:r>
            <a:endParaRPr lang="en-US" sz="1800" dirty="0"/>
          </a:p>
          <a:p>
            <a:r>
              <a:rPr lang="en-US" sz="1800" dirty="0">
                <a:solidFill>
                  <a:srgbClr val="F7F3EA"/>
                </a:solidFill>
              </a:rPr>
              <a:t>Parcerias com escritórios, cursos, instituições, eventos e empresas.</a:t>
            </a:r>
            <a:endParaRPr lang="en-US" sz="1800" dirty="0"/>
          </a:p>
          <a:p>
            <a:r>
              <a:rPr lang="en-US" sz="1800" dirty="0">
                <a:solidFill>
                  <a:srgbClr val="F7F3EA"/>
                </a:solidFill>
              </a:rPr>
              <a:t>Mentoria em produto, métricas, go-to-market, segurança e escala.</a:t>
            </a:r>
            <a:endParaRPr lang="en-US" sz="1800" dirty="0"/>
          </a:p>
          <a:p>
            <a:r>
              <a:rPr lang="en-US" sz="1800" dirty="0">
                <a:solidFill>
                  <a:srgbClr val="F7F3EA"/>
                </a:solidFill>
              </a:rPr>
              <a:t>Clientes-piloto para validar casos de uso e gerar tração real.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749808" y="5148072"/>
            <a:ext cx="480060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0392" y="5225796"/>
            <a:ext cx="45994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Pedido inicial: relacionamento, validação e captação a definir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10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abstract_emblem_scene_batch_1.png">    </p:cNvPr>
          <p:cNvPicPr>
            <a:picLocks noChangeAspect="1"/>
          </p:cNvPicPr>
          <p:nvPr/>
        </p:nvPicPr>
        <p:blipFill>
          <a:blip r:embed="rId1">
            <a:alphaModFix amt="88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" y="713232"/>
            <a:ext cx="5486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D8A642"/>
                </a:solidFill>
              </a:rPr>
              <a:t>Jus 9 Tecnologia Jurídica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58368" y="1828800"/>
            <a:ext cx="6400800" cy="9601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7F3EA"/>
                </a:solidFill>
              </a:rPr>
              <a:t>O futuro é justo quando tecnologia e responsabilidade caminham juntas.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94944" y="3977640"/>
            <a:ext cx="53035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B9C2D0"/>
                </a:solidFill>
              </a:rPr>
              <a:t>Contato: Clovis Mariano da Costa · Fundador</a:t>
            </a:r>
            <a:endParaRPr lang="en-US" sz="1500" dirty="0"/>
          </a:p>
          <a:p>
            <a:pPr indent="0" marL="0">
              <a:buNone/>
            </a:pPr>
            <a:r>
              <a:rPr lang="en-US" sz="1500" dirty="0">
                <a:solidFill>
                  <a:srgbClr val="B9C2D0"/>
                </a:solidFill>
              </a:rPr>
              <a:t>Web Summit Rio 2026 · Legaltech brasileira · Fase MVP / Pre-seed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94944" y="5120640"/>
            <a:ext cx="39319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95528" y="5198364"/>
            <a:ext cx="37307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© Jus 9 Tecnologia Jurídica — autoria preservada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9" name="Text 6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11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O problema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O Direito ainda é difícil, lento e desigual para muitos públicos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pic>
        <p:nvPicPr>
          <p:cNvPr id="5" name="Image 0" descr="/mnt/data/a_cinematic_high_end_corporate_tech_office_scene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43000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13232" y="1627632"/>
            <a:ext cx="6217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700" dirty="0">
                <a:solidFill>
                  <a:srgbClr val="F7F3EA"/>
                </a:solidFill>
              </a:rPr>
              <a:t>Informação jurídica dispersa, técnica e pouco acessível.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Profissionais lidam com excesso de tarefas repetitivas e documentação fragmentada.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Estudantes e cidadãos precisam de orientação segura, sem substituir profissionais habilitados.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IA jurídica exige governança, privacidade e responsabilidade humana desde o início.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13232" y="5230368"/>
            <a:ext cx="411480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13816" y="5308092"/>
            <a:ext cx="39136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Dor central: acesso + confiança + produtividade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highly_detailed_futuristic_conceptual_illu.png">    </p:cNvPr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A solução Jus 9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Um ecossistema legaltech, educativo e assistivo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13232" y="1481328"/>
            <a:ext cx="6309360" cy="12070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7F3EA"/>
                </a:solidFill>
              </a:rPr>
              <a:t>A Jus 9 integra Direito, tecnologia e inteligência artificial em uma arquitetura de produtos, conteúdos, governança e serviços para apoiar o meio jurídico e aproximar pessoas da informação jurídica responsável.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86384" y="3154680"/>
            <a:ext cx="2240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01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786384" y="3685032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IA assistiva jurídico-orientada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337560" y="3154680"/>
            <a:ext cx="2240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02</a:t>
            </a:r>
            <a:endParaRPr lang="en-US" sz="3000" dirty="0"/>
          </a:p>
        </p:txBody>
      </p:sp>
      <p:sp>
        <p:nvSpPr>
          <p:cNvPr id="10" name="Text 7"/>
          <p:cNvSpPr/>
          <p:nvPr/>
        </p:nvSpPr>
        <p:spPr>
          <a:xfrm>
            <a:off x="3337560" y="3685032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Educação e documentação acessível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5897880" y="3154680"/>
            <a:ext cx="2240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03</a:t>
            </a:r>
            <a:endParaRPr lang="en-US" sz="3000" dirty="0"/>
          </a:p>
        </p:txBody>
      </p:sp>
      <p:sp>
        <p:nvSpPr>
          <p:cNvPr id="12" name="Text 9"/>
          <p:cNvSpPr/>
          <p:nvPr/>
        </p:nvSpPr>
        <p:spPr>
          <a:xfrm>
            <a:off x="5897880" y="3685032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Governança humana e segurança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786384" y="5074920"/>
            <a:ext cx="342900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86968" y="5152644"/>
            <a:ext cx="32278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Princípio: IA apoia, humanos decidem</a:t>
            </a:r>
            <a:endParaRPr lang="en-US" sz="850" dirty="0"/>
          </a:p>
        </p:txBody>
      </p:sp>
      <p:sp>
        <p:nvSpPr>
          <p:cNvPr id="15" name="Text 12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6" name="Text 13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03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Produto e MVP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Múltiplas portas de entrada para o ecossistema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pic>
        <p:nvPicPr>
          <p:cNvPr id="5" name="Image 0" descr="/mnt/data/a_wide_cinematic_high_detail_digital_illustratio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70432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808" y="150876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IA para estudantes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337560" y="150876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apoio educativo, explicações e trilhas de aprendizagem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749808" y="183794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49808" y="2130552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IA profissional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337560" y="2130552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apoio jurídico-assistivo para pesquisa, organização e produção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749808" y="2459736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49808" y="2752344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Livros e aulas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3337560" y="2752344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conteúdo público, guias, materiais didáticos e autorais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749808" y="3081528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49808" y="3374136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Documentação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3337560" y="3374136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governança, privacidade, cronogramas e padrões de operação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749808" y="3703320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49808" y="3995928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Investidores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3337560" y="3995928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página, documentos e evolução de métricas do projeto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749808" y="4325112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749808" y="5166360"/>
            <a:ext cx="32461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50392" y="5244084"/>
            <a:ext cx="30449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Status: MVP em construção / validação</a:t>
            </a:r>
            <a:endParaRPr lang="en-US" sz="850" dirty="0"/>
          </a:p>
        </p:txBody>
      </p:sp>
      <p:sp>
        <p:nvSpPr>
          <p:cNvPr id="23" name="Text 20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24" name="Text 21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04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end_corporate_boardroom_law_finance_meeti.png">    </p:cNvPr>
          <p:cNvPicPr>
            <a:picLocks noChangeAspect="1"/>
          </p:cNvPicPr>
          <p:nvPr/>
        </p:nvPicPr>
        <p:blipFill>
          <a:blip r:embed="rId1">
            <a:alphaModFix amt="48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Públicos e mercado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Do estudante ao profissional jurídico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13232" y="1417320"/>
            <a:ext cx="6675120" cy="10789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7F3EA"/>
                </a:solidFill>
              </a:rPr>
              <a:t>A Jus 9 nasce para servir o meio jurídico e públicos adjacentes: estudantes, advogados, professores, juristas, órgãos públicos, empresas, pesquisadores e cidadãos que precisam entender o Direito com segurança.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7724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Jurídico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77724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profissionais, escritórios e equipes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15468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Educação</a:t>
            </a:r>
            <a:endParaRPr lang="en-US" sz="3000" dirty="0"/>
          </a:p>
        </p:txBody>
      </p:sp>
      <p:sp>
        <p:nvSpPr>
          <p:cNvPr id="10" name="Text 7"/>
          <p:cNvSpPr/>
          <p:nvPr/>
        </p:nvSpPr>
        <p:spPr>
          <a:xfrm>
            <a:off x="315468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alunos, professores e cursos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553212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Cidadania</a:t>
            </a:r>
            <a:endParaRPr lang="en-US" sz="3000" dirty="0"/>
          </a:p>
        </p:txBody>
      </p:sp>
      <p:sp>
        <p:nvSpPr>
          <p:cNvPr id="12" name="Text 9"/>
          <p:cNvSpPr/>
          <p:nvPr/>
        </p:nvSpPr>
        <p:spPr>
          <a:xfrm>
            <a:off x="553212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acesso à informação responsável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790956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B2B/B2G</a:t>
            </a:r>
            <a:endParaRPr lang="en-US" sz="3000" dirty="0"/>
          </a:p>
        </p:txBody>
      </p:sp>
      <p:sp>
        <p:nvSpPr>
          <p:cNvPr id="14" name="Text 11"/>
          <p:cNvSpPr/>
          <p:nvPr/>
        </p:nvSpPr>
        <p:spPr>
          <a:xfrm>
            <a:off x="790956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parcerias, eventos e instituições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777240" y="5138928"/>
            <a:ext cx="43891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77824" y="5216652"/>
            <a:ext cx="41879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Mercado amplo: Legaltech + Edtech + IA responsável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8" name="Text 15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Modelo de negócio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Receitas por camadas, com entrada gratuita e expansão premium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pic>
        <p:nvPicPr>
          <p:cNvPr id="5" name="Image 0" descr="/mnt/data/a_wide_highly_detailed_futuristic_conceptual_illu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70432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808" y="1508760"/>
            <a:ext cx="6126480" cy="3246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700" dirty="0">
                <a:solidFill>
                  <a:srgbClr val="F7F3EA"/>
                </a:solidFill>
              </a:rPr>
              <a:t>Conteúdo público e gratuito para atração, reputação e impacto social.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Produtos digitais, cursos, assinaturas e materiais premium.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Serviços B2B: implantação, consultoria, documentação e governança de IA.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Parcerias com eventos, instituições, editoras, escritórios e empresas.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9808" y="5074920"/>
            <a:ext cx="39319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0392" y="5152644"/>
            <a:ext cx="37307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Receita atual: pre-revenue · estágio: pre-seed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06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abstract_emblem_scene_batch_1.png">    </p:cNvPr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Diferenciais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Tecnologia com identidade, Direito e governança desde a origem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13232" y="1353312"/>
            <a:ext cx="658368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7F3EA"/>
                </a:solidFill>
              </a:rPr>
              <a:t>A Jus 9 não se posiciona apenas como uma ferramenta. O projeto nasce como ecossistema com marca, documentação, governança, educação, autoria preservada e compromisso com uso responsável de IA.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41248" y="2743200"/>
            <a:ext cx="6172200" cy="2286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lang="en-US" sz="1700" dirty="0">
                <a:solidFill>
                  <a:srgbClr val="F7F3EA"/>
                </a:solidFill>
              </a:rPr>
              <a:t>Governança humana como requisito de confiança.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IA jurídico-orientada com limites claros e revisão humana.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Forte identidade autoral e institucional: Direito, estratégia e futuro.</a:t>
            </a:r>
            <a:endParaRPr lang="en-US" sz="1700" dirty="0"/>
          </a:p>
          <a:p>
            <a:r>
              <a:rPr lang="en-US" sz="1700" dirty="0">
                <a:solidFill>
                  <a:srgbClr val="F7F3EA"/>
                </a:solidFill>
              </a:rPr>
              <a:t>Arquitetura preparada para múltiplos sites, produtos e públicos.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841248" y="5321808"/>
            <a:ext cx="329184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1832" y="5399532"/>
            <a:ext cx="309067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Diferencial: confiança antes da escala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07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Estágio atual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Base institucional pronta para validação no Web Summit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pic>
        <p:nvPicPr>
          <p:cNvPr id="5" name="Image 0" descr="/mnt/data/a_cinematic_high_end_corporate_tech_office_scene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70432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808" y="141732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Empresa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337560" y="141732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Jus 9 Tecnologia Jurídica, fundada em 2012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749808" y="174650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49808" y="205740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Produto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337560" y="205740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MVP e ecossistema web em desenvolvimento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749808" y="238658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49808" y="269748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Marca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3337560" y="269748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identidade, narrativa e páginas institucionais em evolução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749808" y="302666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49808" y="333756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Conteúdo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3337560" y="333756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livros, aulas, documentação e materiais públicos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749808" y="366674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49808" y="397764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Captação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3337560" y="397764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pre-seed; valor captado: não especificado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749808" y="430682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49808" y="461772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1CC72"/>
                </a:solidFill>
              </a:rPr>
              <a:t>Receita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3337560" y="461772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F7F3EA"/>
                </a:solidFill>
              </a:rPr>
              <a:t>pre-revenue nos últimos 12 meses</a:t>
            </a:r>
            <a:endParaRPr lang="en-US" sz="1200" dirty="0"/>
          </a:p>
        </p:txBody>
      </p:sp>
      <p:sp>
        <p:nvSpPr>
          <p:cNvPr id="23" name="Shape 20"/>
          <p:cNvSpPr/>
          <p:nvPr/>
        </p:nvSpPr>
        <p:spPr>
          <a:xfrm>
            <a:off x="749808" y="494690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08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high_detail_digital_illustratio.png">    </p:cNvPr>
          <p:cNvPicPr>
            <a:picLocks noChangeAspect="1"/>
          </p:cNvPicPr>
          <p:nvPr/>
        </p:nvPicPr>
        <p:blipFill>
          <a:blip r:embed="rId1">
            <a:alphaModFix amt="45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7F3EA"/>
                </a:solidFill>
              </a:rPr>
              <a:t>Roadmap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1CC72"/>
                </a:solidFill>
              </a:rPr>
              <a:t>Da validação à escala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49808" y="1508760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2026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749808" y="203911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Web Summit, validação, parceiros e MVP público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3611880" y="1508760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MVP+</a:t>
            </a:r>
            <a:endParaRPr lang="en-US" sz="3000" dirty="0"/>
          </a:p>
        </p:txBody>
      </p:sp>
      <p:sp>
        <p:nvSpPr>
          <p:cNvPr id="9" name="Text 6"/>
          <p:cNvSpPr/>
          <p:nvPr/>
        </p:nvSpPr>
        <p:spPr>
          <a:xfrm>
            <a:off x="3611880" y="203911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IA estudantes, IA profissional e documentação operacional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446520" y="1508760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Pilotos</a:t>
            </a:r>
            <a:endParaRPr lang="en-US" sz="3000" dirty="0"/>
          </a:p>
        </p:txBody>
      </p:sp>
      <p:sp>
        <p:nvSpPr>
          <p:cNvPr id="11" name="Text 8"/>
          <p:cNvSpPr/>
          <p:nvPr/>
        </p:nvSpPr>
        <p:spPr>
          <a:xfrm>
            <a:off x="6446520" y="203911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clientes, escritórios, cursos e instituições parceiras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9281160" y="1508760"/>
            <a:ext cx="23774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D8A642"/>
                </a:solidFill>
              </a:rPr>
              <a:t>Escala</a:t>
            </a:r>
            <a:endParaRPr lang="en-US" sz="3000" dirty="0"/>
          </a:p>
        </p:txBody>
      </p:sp>
      <p:sp>
        <p:nvSpPr>
          <p:cNvPr id="13" name="Text 10"/>
          <p:cNvSpPr/>
          <p:nvPr/>
        </p:nvSpPr>
        <p:spPr>
          <a:xfrm>
            <a:off x="9281160" y="2039112"/>
            <a:ext cx="23774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F7F3EA"/>
                </a:solidFill>
              </a:rPr>
              <a:t>assinaturas, produtos digitais e governança de IA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822960" y="4297680"/>
            <a:ext cx="594360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F7F3EA"/>
                </a:solidFill>
              </a:rPr>
              <a:t>Meta de curto prazo: transformar a presença no evento em validação concreta, conversas com investidores e primeiras parcerias estratégicas.</a:t>
            </a:r>
            <a:endParaRPr lang="en-US" sz="1800" dirty="0"/>
          </a:p>
        </p:txBody>
      </p:sp>
      <p:sp>
        <p:nvSpPr>
          <p:cNvPr id="15" name="Shape 12"/>
          <p:cNvSpPr/>
          <p:nvPr/>
        </p:nvSpPr>
        <p:spPr>
          <a:xfrm>
            <a:off x="822960" y="5321808"/>
            <a:ext cx="402336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923544" y="5399532"/>
            <a:ext cx="38221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F1CC72"/>
                </a:solidFill>
              </a:rPr>
              <a:t>Foco: aprender rápido, medir, ajustar e crescer</a:t>
            </a:r>
            <a:endParaRPr lang="en-US" sz="850" dirty="0"/>
          </a:p>
        </p:txBody>
      </p:sp>
      <p:sp>
        <p:nvSpPr>
          <p:cNvPr id="17" name="Text 14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8EA1B8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8" name="Text 15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D8A642"/>
                </a:solidFill>
              </a:rPr>
              <a:t>09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Jus 9 Tecnologia Jurídica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 9 Tecnologia Jurídica — Pitch Deck</dc:title>
  <dc:subject>Pitch Deck Web Summit Rio 2026</dc:subject>
  <dc:creator>Jus 9 Tecnologia Jurídica</dc:creator>
  <cp:lastModifiedBy>Jus 9 Tecnologia Jurídica</cp:lastModifiedBy>
  <cp:revision>1</cp:revision>
  <dcterms:created xsi:type="dcterms:W3CDTF">2026-05-16T01:03:43Z</dcterms:created>
  <dcterms:modified xsi:type="dcterms:W3CDTF">2026-05-16T01:03:43Z</dcterms:modified>
</cp:coreProperties>
</file>